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8" r:id="rId1"/>
  </p:sldMasterIdLst>
  <p:sldIdLst>
    <p:sldId id="256" r:id="rId2"/>
    <p:sldId id="257" r:id="rId3"/>
    <p:sldId id="258" r:id="rId4"/>
    <p:sldId id="265" r:id="rId5"/>
    <p:sldId id="259" r:id="rId6"/>
    <p:sldId id="260" r:id="rId7"/>
    <p:sldId id="261" r:id="rId8"/>
    <p:sldId id="262" r:id="rId9"/>
    <p:sldId id="263" r:id="rId10"/>
    <p:sldId id="264" r:id="rId11"/>
    <p:sldId id="266" r:id="rId12"/>
    <p:sldId id="267" r:id="rId13"/>
    <p:sldId id="268" r:id="rId14"/>
    <p:sldId id="269" r:id="rId15"/>
    <p:sldId id="270" r:id="rId16"/>
    <p:sldId id="271" r:id="rId17"/>
    <p:sldId id="272" r:id="rId18"/>
    <p:sldId id="273" r:id="rId19"/>
    <p:sldId id="274"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51"/>
  </p:normalViewPr>
  <p:slideViewPr>
    <p:cSldViewPr snapToGrid="0" snapToObjects="1">
      <p:cViewPr varScale="1">
        <p:scale>
          <a:sx n="110" d="100"/>
          <a:sy n="110" d="100"/>
        </p:scale>
        <p:origin x="632"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C6CB43-2C87-4F7F-A7A1-905741F26E1A}" type="doc">
      <dgm:prSet loTypeId="urn:microsoft.com/office/officeart/2018/5/layout/IconLeafLabelList" loCatId="icon" qsTypeId="urn:microsoft.com/office/officeart/2005/8/quickstyle/simple1" qsCatId="simple" csTypeId="urn:microsoft.com/office/officeart/2018/5/colors/Iconchunking_neutralbg_colorful2" csCatId="colorful" phldr="1"/>
      <dgm:spPr/>
      <dgm:t>
        <a:bodyPr/>
        <a:lstStyle/>
        <a:p>
          <a:endParaRPr lang="en-US"/>
        </a:p>
      </dgm:t>
    </dgm:pt>
    <dgm:pt modelId="{225908E5-9E3E-4A7B-A4FC-7EF94E77425A}">
      <dgm:prSet custT="1"/>
      <dgm:spPr/>
      <dgm:t>
        <a:bodyPr/>
        <a:lstStyle/>
        <a:p>
          <a:pPr>
            <a:defRPr cap="all"/>
          </a:pPr>
          <a:r>
            <a:rPr lang="en-US" sz="2400" b="1" u="sng" dirty="0">
              <a:solidFill>
                <a:schemeClr val="tx1"/>
              </a:solidFill>
            </a:rPr>
            <a:t>Match the type of joint movement with the description</a:t>
          </a:r>
        </a:p>
        <a:p>
          <a:pPr>
            <a:defRPr cap="all"/>
          </a:pPr>
          <a:r>
            <a:rPr lang="en-US" sz="2400" b="1" dirty="0">
              <a:solidFill>
                <a:schemeClr val="tx1"/>
              </a:solidFill>
            </a:rPr>
            <a:t> – please do this </a:t>
          </a:r>
          <a:r>
            <a:rPr lang="en-US" sz="2400" b="1" u="sng" dirty="0">
              <a:solidFill>
                <a:schemeClr val="tx1"/>
              </a:solidFill>
            </a:rPr>
            <a:t>individually</a:t>
          </a:r>
          <a:r>
            <a:rPr lang="en-US" sz="2400" b="1" dirty="0">
              <a:solidFill>
                <a:schemeClr val="tx1"/>
              </a:solidFill>
            </a:rPr>
            <a:t> and share your answers as a class</a:t>
          </a:r>
          <a:r>
            <a:rPr lang="en-US" sz="1800" dirty="0"/>
            <a:t>.</a:t>
          </a:r>
        </a:p>
      </dgm:t>
    </dgm:pt>
    <dgm:pt modelId="{E9404904-85D4-4DCF-9D88-E51DEE5BC958}" type="parTrans" cxnId="{5969E291-6BF2-4D30-8FA8-FD51993D3B93}">
      <dgm:prSet/>
      <dgm:spPr/>
      <dgm:t>
        <a:bodyPr/>
        <a:lstStyle/>
        <a:p>
          <a:endParaRPr lang="en-US"/>
        </a:p>
      </dgm:t>
    </dgm:pt>
    <dgm:pt modelId="{DC1F749C-B45F-4675-B667-546F9EAC6B19}" type="sibTrans" cxnId="{5969E291-6BF2-4D30-8FA8-FD51993D3B93}">
      <dgm:prSet/>
      <dgm:spPr/>
      <dgm:t>
        <a:bodyPr/>
        <a:lstStyle/>
        <a:p>
          <a:endParaRPr lang="en-US"/>
        </a:p>
      </dgm:t>
    </dgm:pt>
    <dgm:pt modelId="{BF2B0947-1D5C-4D9C-B4DD-530B1BB64A38}">
      <dgm:prSet custT="1"/>
      <dgm:spPr/>
      <dgm:t>
        <a:bodyPr/>
        <a:lstStyle/>
        <a:p>
          <a:pPr>
            <a:defRPr cap="all"/>
          </a:pPr>
          <a:r>
            <a:rPr lang="en-US" sz="2800" dirty="0"/>
            <a:t>Keep these safe in a </a:t>
          </a:r>
          <a:r>
            <a:rPr lang="en-US" sz="2800" dirty="0" err="1"/>
            <a:t>pollypocket</a:t>
          </a:r>
          <a:r>
            <a:rPr lang="en-US" sz="2800" dirty="0"/>
            <a:t> as we will stick this in your books!!</a:t>
          </a:r>
        </a:p>
      </dgm:t>
    </dgm:pt>
    <dgm:pt modelId="{1666206E-915F-4EA3-8062-02C74225A0A4}" type="parTrans" cxnId="{F7CFA7E1-E4BF-47EE-B6C0-133D492B9A7E}">
      <dgm:prSet/>
      <dgm:spPr/>
      <dgm:t>
        <a:bodyPr/>
        <a:lstStyle/>
        <a:p>
          <a:endParaRPr lang="en-US"/>
        </a:p>
      </dgm:t>
    </dgm:pt>
    <dgm:pt modelId="{796653B5-AB6C-4A1F-90E4-F209569810FF}" type="sibTrans" cxnId="{F7CFA7E1-E4BF-47EE-B6C0-133D492B9A7E}">
      <dgm:prSet/>
      <dgm:spPr/>
      <dgm:t>
        <a:bodyPr/>
        <a:lstStyle/>
        <a:p>
          <a:endParaRPr lang="en-US"/>
        </a:p>
      </dgm:t>
    </dgm:pt>
    <dgm:pt modelId="{70E640C5-AF7E-4EFC-8D93-652E5FCE305F}" type="pres">
      <dgm:prSet presAssocID="{11C6CB43-2C87-4F7F-A7A1-905741F26E1A}" presName="root" presStyleCnt="0">
        <dgm:presLayoutVars>
          <dgm:dir/>
          <dgm:resizeHandles val="exact"/>
        </dgm:presLayoutVars>
      </dgm:prSet>
      <dgm:spPr/>
    </dgm:pt>
    <dgm:pt modelId="{F1BE5530-F359-4F4E-8AF7-7E9F6C8AAA43}" type="pres">
      <dgm:prSet presAssocID="{225908E5-9E3E-4A7B-A4FC-7EF94E77425A}" presName="compNode" presStyleCnt="0"/>
      <dgm:spPr/>
    </dgm:pt>
    <dgm:pt modelId="{FCB25086-8063-4BC5-BBB7-374A85058A1C}" type="pres">
      <dgm:prSet presAssocID="{225908E5-9E3E-4A7B-A4FC-7EF94E77425A}" presName="iconBgRect" presStyleLbl="bgShp" presStyleIdx="0" presStyleCnt="2"/>
      <dgm:spPr>
        <a:prstGeom prst="round2DiagRect">
          <a:avLst>
            <a:gd name="adj1" fmla="val 29727"/>
            <a:gd name="adj2" fmla="val 0"/>
          </a:avLst>
        </a:prstGeom>
      </dgm:spPr>
    </dgm:pt>
    <dgm:pt modelId="{B2550A90-1A1F-437E-92A8-CEAC92266127}" type="pres">
      <dgm:prSet presAssocID="{225908E5-9E3E-4A7B-A4FC-7EF94E77425A}"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nce Steps"/>
        </a:ext>
      </dgm:extLst>
    </dgm:pt>
    <dgm:pt modelId="{012F15C1-E64F-49A3-B851-CB515B32234B}" type="pres">
      <dgm:prSet presAssocID="{225908E5-9E3E-4A7B-A4FC-7EF94E77425A}" presName="spaceRect" presStyleCnt="0"/>
      <dgm:spPr/>
    </dgm:pt>
    <dgm:pt modelId="{719F6B8B-A56A-4B80-93C7-C9445AD2A3CD}" type="pres">
      <dgm:prSet presAssocID="{225908E5-9E3E-4A7B-A4FC-7EF94E77425A}" presName="textRect" presStyleLbl="revTx" presStyleIdx="0" presStyleCnt="2" custScaleX="121496">
        <dgm:presLayoutVars>
          <dgm:chMax val="1"/>
          <dgm:chPref val="1"/>
        </dgm:presLayoutVars>
      </dgm:prSet>
      <dgm:spPr/>
    </dgm:pt>
    <dgm:pt modelId="{4C794DB6-22A7-4337-8704-BB85063EA238}" type="pres">
      <dgm:prSet presAssocID="{DC1F749C-B45F-4675-B667-546F9EAC6B19}" presName="sibTrans" presStyleCnt="0"/>
      <dgm:spPr/>
    </dgm:pt>
    <dgm:pt modelId="{513FC687-3654-4151-A5D2-38A44E3A5207}" type="pres">
      <dgm:prSet presAssocID="{BF2B0947-1D5C-4D9C-B4DD-530B1BB64A38}" presName="compNode" presStyleCnt="0"/>
      <dgm:spPr/>
    </dgm:pt>
    <dgm:pt modelId="{04BE144C-2DD9-4886-98D7-A23FBD103D66}" type="pres">
      <dgm:prSet presAssocID="{BF2B0947-1D5C-4D9C-B4DD-530B1BB64A38}" presName="iconBgRect" presStyleLbl="bgShp" presStyleIdx="1" presStyleCnt="2"/>
      <dgm:spPr>
        <a:prstGeom prst="round2DiagRect">
          <a:avLst>
            <a:gd name="adj1" fmla="val 29727"/>
            <a:gd name="adj2" fmla="val 0"/>
          </a:avLst>
        </a:prstGeom>
      </dgm:spPr>
    </dgm:pt>
    <dgm:pt modelId="{FA1F7251-CCCA-416E-9296-BBAB56268F54}" type="pres">
      <dgm:prSet presAssocID="{BF2B0947-1D5C-4D9C-B4DD-530B1BB64A38}"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oks"/>
        </a:ext>
      </dgm:extLst>
    </dgm:pt>
    <dgm:pt modelId="{8DE1DE63-E5C1-4769-89A4-B07B57C33272}" type="pres">
      <dgm:prSet presAssocID="{BF2B0947-1D5C-4D9C-B4DD-530B1BB64A38}" presName="spaceRect" presStyleCnt="0"/>
      <dgm:spPr/>
    </dgm:pt>
    <dgm:pt modelId="{9CB83A15-EEB6-429F-A67A-32AEEB85F4BC}" type="pres">
      <dgm:prSet presAssocID="{BF2B0947-1D5C-4D9C-B4DD-530B1BB64A38}" presName="textRect" presStyleLbl="revTx" presStyleIdx="1" presStyleCnt="2" custLinFactNeighborX="7716" custLinFactNeighborY="-1390">
        <dgm:presLayoutVars>
          <dgm:chMax val="1"/>
          <dgm:chPref val="1"/>
        </dgm:presLayoutVars>
      </dgm:prSet>
      <dgm:spPr/>
    </dgm:pt>
  </dgm:ptLst>
  <dgm:cxnLst>
    <dgm:cxn modelId="{5969E291-6BF2-4D30-8FA8-FD51993D3B93}" srcId="{11C6CB43-2C87-4F7F-A7A1-905741F26E1A}" destId="{225908E5-9E3E-4A7B-A4FC-7EF94E77425A}" srcOrd="0" destOrd="0" parTransId="{E9404904-85D4-4DCF-9D88-E51DEE5BC958}" sibTransId="{DC1F749C-B45F-4675-B667-546F9EAC6B19}"/>
    <dgm:cxn modelId="{D5848E93-4C36-428C-95BF-F336CBF30598}" type="presOf" srcId="{BF2B0947-1D5C-4D9C-B4DD-530B1BB64A38}" destId="{9CB83A15-EEB6-429F-A67A-32AEEB85F4BC}" srcOrd="0" destOrd="0" presId="urn:microsoft.com/office/officeart/2018/5/layout/IconLeafLabelList"/>
    <dgm:cxn modelId="{493A0FD5-99BA-4DCB-9E43-AB7EB48E5F63}" type="presOf" srcId="{225908E5-9E3E-4A7B-A4FC-7EF94E77425A}" destId="{719F6B8B-A56A-4B80-93C7-C9445AD2A3CD}" srcOrd="0" destOrd="0" presId="urn:microsoft.com/office/officeart/2018/5/layout/IconLeafLabelList"/>
    <dgm:cxn modelId="{B871AED5-A169-4C14-856F-B9DC1DF1AD4C}" type="presOf" srcId="{11C6CB43-2C87-4F7F-A7A1-905741F26E1A}" destId="{70E640C5-AF7E-4EFC-8D93-652E5FCE305F}" srcOrd="0" destOrd="0" presId="urn:microsoft.com/office/officeart/2018/5/layout/IconLeafLabelList"/>
    <dgm:cxn modelId="{F7CFA7E1-E4BF-47EE-B6C0-133D492B9A7E}" srcId="{11C6CB43-2C87-4F7F-A7A1-905741F26E1A}" destId="{BF2B0947-1D5C-4D9C-B4DD-530B1BB64A38}" srcOrd="1" destOrd="0" parTransId="{1666206E-915F-4EA3-8062-02C74225A0A4}" sibTransId="{796653B5-AB6C-4A1F-90E4-F209569810FF}"/>
    <dgm:cxn modelId="{083D1768-220F-4A3D-83C6-50FEBE61B3DB}" type="presParOf" srcId="{70E640C5-AF7E-4EFC-8D93-652E5FCE305F}" destId="{F1BE5530-F359-4F4E-8AF7-7E9F6C8AAA43}" srcOrd="0" destOrd="0" presId="urn:microsoft.com/office/officeart/2018/5/layout/IconLeafLabelList"/>
    <dgm:cxn modelId="{E0A78F13-19BF-4345-A413-F8C2538A75B5}" type="presParOf" srcId="{F1BE5530-F359-4F4E-8AF7-7E9F6C8AAA43}" destId="{FCB25086-8063-4BC5-BBB7-374A85058A1C}" srcOrd="0" destOrd="0" presId="urn:microsoft.com/office/officeart/2018/5/layout/IconLeafLabelList"/>
    <dgm:cxn modelId="{7EFDCC35-F7FC-4F9E-84C6-594DE94C5294}" type="presParOf" srcId="{F1BE5530-F359-4F4E-8AF7-7E9F6C8AAA43}" destId="{B2550A90-1A1F-437E-92A8-CEAC92266127}" srcOrd="1" destOrd="0" presId="urn:microsoft.com/office/officeart/2018/5/layout/IconLeafLabelList"/>
    <dgm:cxn modelId="{908234A3-F13C-418E-B6E0-76C683433C4E}" type="presParOf" srcId="{F1BE5530-F359-4F4E-8AF7-7E9F6C8AAA43}" destId="{012F15C1-E64F-49A3-B851-CB515B32234B}" srcOrd="2" destOrd="0" presId="urn:microsoft.com/office/officeart/2018/5/layout/IconLeafLabelList"/>
    <dgm:cxn modelId="{945A58F1-1842-4E3B-BDEE-BE7335520E63}" type="presParOf" srcId="{F1BE5530-F359-4F4E-8AF7-7E9F6C8AAA43}" destId="{719F6B8B-A56A-4B80-93C7-C9445AD2A3CD}" srcOrd="3" destOrd="0" presId="urn:microsoft.com/office/officeart/2018/5/layout/IconLeafLabelList"/>
    <dgm:cxn modelId="{22A16383-248B-4C33-829C-9D4D51C88DC2}" type="presParOf" srcId="{70E640C5-AF7E-4EFC-8D93-652E5FCE305F}" destId="{4C794DB6-22A7-4337-8704-BB85063EA238}" srcOrd="1" destOrd="0" presId="urn:microsoft.com/office/officeart/2018/5/layout/IconLeafLabelList"/>
    <dgm:cxn modelId="{49030C2A-831A-4EE3-B005-AA6B3608F79A}" type="presParOf" srcId="{70E640C5-AF7E-4EFC-8D93-652E5FCE305F}" destId="{513FC687-3654-4151-A5D2-38A44E3A5207}" srcOrd="2" destOrd="0" presId="urn:microsoft.com/office/officeart/2018/5/layout/IconLeafLabelList"/>
    <dgm:cxn modelId="{12712201-F276-44F4-BDB0-1A744819C863}" type="presParOf" srcId="{513FC687-3654-4151-A5D2-38A44E3A5207}" destId="{04BE144C-2DD9-4886-98D7-A23FBD103D66}" srcOrd="0" destOrd="0" presId="urn:microsoft.com/office/officeart/2018/5/layout/IconLeafLabelList"/>
    <dgm:cxn modelId="{B58493F1-CAAD-477D-AC2D-56EF10E348DF}" type="presParOf" srcId="{513FC687-3654-4151-A5D2-38A44E3A5207}" destId="{FA1F7251-CCCA-416E-9296-BBAB56268F54}" srcOrd="1" destOrd="0" presId="urn:microsoft.com/office/officeart/2018/5/layout/IconLeafLabelList"/>
    <dgm:cxn modelId="{9DBE302A-D80D-4C97-BD39-6CDDEB6124A0}" type="presParOf" srcId="{513FC687-3654-4151-A5D2-38A44E3A5207}" destId="{8DE1DE63-E5C1-4769-89A4-B07B57C33272}" srcOrd="2" destOrd="0" presId="urn:microsoft.com/office/officeart/2018/5/layout/IconLeafLabelList"/>
    <dgm:cxn modelId="{95ABCAB2-B340-4CB1-A012-E260A66388F7}" type="presParOf" srcId="{513FC687-3654-4151-A5D2-38A44E3A5207}" destId="{9CB83A15-EEB6-429F-A67A-32AEEB85F4BC}" srcOrd="3" destOrd="0" presId="urn:microsoft.com/office/officeart/2018/5/layout/IconLeaf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91715F-1AFC-4E90-A501-B05ABF7D1745}"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0CE26F03-41B5-42FF-9BCC-68C34F8B81D7}">
      <dgm:prSet/>
      <dgm:spPr/>
      <dgm:t>
        <a:bodyPr/>
        <a:lstStyle/>
        <a:p>
          <a:r>
            <a:rPr lang="en-US" b="1"/>
            <a:t>Flexion and Extension </a:t>
          </a:r>
          <a:endParaRPr lang="en-US"/>
        </a:p>
      </dgm:t>
    </dgm:pt>
    <dgm:pt modelId="{E8540F18-9FAD-4CC4-AC6A-4C51FDD63BB2}" type="parTrans" cxnId="{76044EFD-5BF8-4620-8795-EA7CAF69A6B8}">
      <dgm:prSet/>
      <dgm:spPr/>
      <dgm:t>
        <a:bodyPr/>
        <a:lstStyle/>
        <a:p>
          <a:endParaRPr lang="en-US"/>
        </a:p>
      </dgm:t>
    </dgm:pt>
    <dgm:pt modelId="{DED6FD24-B67D-47A5-8903-D4FB32C90B47}" type="sibTrans" cxnId="{76044EFD-5BF8-4620-8795-EA7CAF69A6B8}">
      <dgm:prSet/>
      <dgm:spPr/>
      <dgm:t>
        <a:bodyPr/>
        <a:lstStyle/>
        <a:p>
          <a:endParaRPr lang="en-US"/>
        </a:p>
      </dgm:t>
    </dgm:pt>
    <dgm:pt modelId="{54555D43-20ED-46D4-A54A-4CF0D3AAF889}">
      <dgm:prSet/>
      <dgm:spPr/>
      <dgm:t>
        <a:bodyPr/>
        <a:lstStyle/>
        <a:p>
          <a:r>
            <a:rPr lang="en-US" b="1"/>
            <a:t>Lateral flexion </a:t>
          </a:r>
          <a:endParaRPr lang="en-US"/>
        </a:p>
      </dgm:t>
    </dgm:pt>
    <dgm:pt modelId="{1571436D-8C01-4689-BB85-8487248D6CDA}" type="parTrans" cxnId="{5E5B428C-885E-4BAC-90B0-9347FD869106}">
      <dgm:prSet/>
      <dgm:spPr/>
      <dgm:t>
        <a:bodyPr/>
        <a:lstStyle/>
        <a:p>
          <a:endParaRPr lang="en-US"/>
        </a:p>
      </dgm:t>
    </dgm:pt>
    <dgm:pt modelId="{DB7AC4EC-BB46-4DCC-AD33-64949734728B}" type="sibTrans" cxnId="{5E5B428C-885E-4BAC-90B0-9347FD869106}">
      <dgm:prSet/>
      <dgm:spPr/>
      <dgm:t>
        <a:bodyPr/>
        <a:lstStyle/>
        <a:p>
          <a:endParaRPr lang="en-US"/>
        </a:p>
      </dgm:t>
    </dgm:pt>
    <dgm:pt modelId="{E8553F29-E5F2-43E9-B381-7409CFB19789}">
      <dgm:prSet/>
      <dgm:spPr/>
      <dgm:t>
        <a:bodyPr/>
        <a:lstStyle/>
        <a:p>
          <a:r>
            <a:rPr lang="en-US" b="1"/>
            <a:t>Abduction and adduction </a:t>
          </a:r>
          <a:endParaRPr lang="en-US"/>
        </a:p>
      </dgm:t>
    </dgm:pt>
    <dgm:pt modelId="{A170E070-CCB2-4BC5-954F-5719044F254C}" type="parTrans" cxnId="{3D9B03D0-2BB2-4A09-8CEE-D73F3240D3DF}">
      <dgm:prSet/>
      <dgm:spPr/>
      <dgm:t>
        <a:bodyPr/>
        <a:lstStyle/>
        <a:p>
          <a:endParaRPr lang="en-US"/>
        </a:p>
      </dgm:t>
    </dgm:pt>
    <dgm:pt modelId="{15DC5B7F-697A-46E3-B4F7-FABDE34D3CD1}" type="sibTrans" cxnId="{3D9B03D0-2BB2-4A09-8CEE-D73F3240D3DF}">
      <dgm:prSet/>
      <dgm:spPr/>
      <dgm:t>
        <a:bodyPr/>
        <a:lstStyle/>
        <a:p>
          <a:endParaRPr lang="en-US"/>
        </a:p>
      </dgm:t>
    </dgm:pt>
    <dgm:pt modelId="{A2548243-AE5A-4B39-B24B-856AD342611D}">
      <dgm:prSet/>
      <dgm:spPr/>
      <dgm:t>
        <a:bodyPr/>
        <a:lstStyle/>
        <a:p>
          <a:r>
            <a:rPr lang="en-US" b="1"/>
            <a:t>Medial and lateral rotation </a:t>
          </a:r>
          <a:endParaRPr lang="en-US"/>
        </a:p>
      </dgm:t>
    </dgm:pt>
    <dgm:pt modelId="{1E9ED102-E664-4D54-82A2-4CD649CC3F0E}" type="parTrans" cxnId="{076E81AE-0740-435B-94CC-9C26C2E95D1C}">
      <dgm:prSet/>
      <dgm:spPr/>
      <dgm:t>
        <a:bodyPr/>
        <a:lstStyle/>
        <a:p>
          <a:endParaRPr lang="en-US"/>
        </a:p>
      </dgm:t>
    </dgm:pt>
    <dgm:pt modelId="{02A90E90-B143-47AF-B2F3-F9DE221A57FF}" type="sibTrans" cxnId="{076E81AE-0740-435B-94CC-9C26C2E95D1C}">
      <dgm:prSet/>
      <dgm:spPr/>
      <dgm:t>
        <a:bodyPr/>
        <a:lstStyle/>
        <a:p>
          <a:endParaRPr lang="en-US"/>
        </a:p>
      </dgm:t>
    </dgm:pt>
    <dgm:pt modelId="{34E3B3C5-4C05-427A-9114-551C98D9A798}">
      <dgm:prSet/>
      <dgm:spPr/>
      <dgm:t>
        <a:bodyPr/>
        <a:lstStyle/>
        <a:p>
          <a:r>
            <a:rPr lang="en-US" b="1"/>
            <a:t>Circumduction </a:t>
          </a:r>
          <a:endParaRPr lang="en-US"/>
        </a:p>
      </dgm:t>
    </dgm:pt>
    <dgm:pt modelId="{F4441C20-0EF6-4BAE-96B7-2A4873CD6F68}" type="parTrans" cxnId="{8258299F-B62A-4712-9980-02B80D1A2BAC}">
      <dgm:prSet/>
      <dgm:spPr/>
      <dgm:t>
        <a:bodyPr/>
        <a:lstStyle/>
        <a:p>
          <a:endParaRPr lang="en-US"/>
        </a:p>
      </dgm:t>
    </dgm:pt>
    <dgm:pt modelId="{98B3CECA-5B72-4F72-BF43-87FDFB9B243F}" type="sibTrans" cxnId="{8258299F-B62A-4712-9980-02B80D1A2BAC}">
      <dgm:prSet/>
      <dgm:spPr/>
      <dgm:t>
        <a:bodyPr/>
        <a:lstStyle/>
        <a:p>
          <a:endParaRPr lang="en-US"/>
        </a:p>
      </dgm:t>
    </dgm:pt>
    <dgm:pt modelId="{E5C02C41-73EA-47EF-89AA-FEBAB0E4E23C}">
      <dgm:prSet/>
      <dgm:spPr/>
      <dgm:t>
        <a:bodyPr/>
        <a:lstStyle/>
        <a:p>
          <a:r>
            <a:rPr lang="en-US" b="1"/>
            <a:t>Pronation and supination</a:t>
          </a:r>
          <a:endParaRPr lang="en-US"/>
        </a:p>
      </dgm:t>
    </dgm:pt>
    <dgm:pt modelId="{D82B9295-2598-4558-84E7-C7FB74B38B41}" type="parTrans" cxnId="{5311A0DF-3D29-4CBC-87B1-11A0740EBF83}">
      <dgm:prSet/>
      <dgm:spPr/>
      <dgm:t>
        <a:bodyPr/>
        <a:lstStyle/>
        <a:p>
          <a:endParaRPr lang="en-US"/>
        </a:p>
      </dgm:t>
    </dgm:pt>
    <dgm:pt modelId="{5D3C94C9-3873-4A55-8375-09699329705F}" type="sibTrans" cxnId="{5311A0DF-3D29-4CBC-87B1-11A0740EBF83}">
      <dgm:prSet/>
      <dgm:spPr/>
      <dgm:t>
        <a:bodyPr/>
        <a:lstStyle/>
        <a:p>
          <a:endParaRPr lang="en-US"/>
        </a:p>
      </dgm:t>
    </dgm:pt>
    <dgm:pt modelId="{F0C528E3-C164-4D5E-8B6F-A43E29B45EF9}">
      <dgm:prSet/>
      <dgm:spPr/>
      <dgm:t>
        <a:bodyPr/>
        <a:lstStyle/>
        <a:p>
          <a:r>
            <a:rPr lang="en-US" b="1"/>
            <a:t>Dorsi flexion and plantar flexion </a:t>
          </a:r>
          <a:endParaRPr lang="en-US"/>
        </a:p>
      </dgm:t>
    </dgm:pt>
    <dgm:pt modelId="{D7F8A85A-51FB-4F31-8AF3-1C7F9E1363CD}" type="parTrans" cxnId="{5AE25923-7443-47DD-B4A4-C35ACE5EE308}">
      <dgm:prSet/>
      <dgm:spPr/>
      <dgm:t>
        <a:bodyPr/>
        <a:lstStyle/>
        <a:p>
          <a:endParaRPr lang="en-US"/>
        </a:p>
      </dgm:t>
    </dgm:pt>
    <dgm:pt modelId="{92BBF3B0-30A8-4FCE-A838-9278D9AE0843}" type="sibTrans" cxnId="{5AE25923-7443-47DD-B4A4-C35ACE5EE308}">
      <dgm:prSet/>
      <dgm:spPr/>
      <dgm:t>
        <a:bodyPr/>
        <a:lstStyle/>
        <a:p>
          <a:endParaRPr lang="en-US"/>
        </a:p>
      </dgm:t>
    </dgm:pt>
    <dgm:pt modelId="{2F2C73C9-FC72-6145-BD71-4CB4C841EB6C}" type="pres">
      <dgm:prSet presAssocID="{5F91715F-1AFC-4E90-A501-B05ABF7D1745}" presName="linear" presStyleCnt="0">
        <dgm:presLayoutVars>
          <dgm:animLvl val="lvl"/>
          <dgm:resizeHandles val="exact"/>
        </dgm:presLayoutVars>
      </dgm:prSet>
      <dgm:spPr/>
    </dgm:pt>
    <dgm:pt modelId="{6C1F5AF1-B58E-1C42-BA5A-3C46ED06E4E0}" type="pres">
      <dgm:prSet presAssocID="{0CE26F03-41B5-42FF-9BCC-68C34F8B81D7}" presName="parentText" presStyleLbl="node1" presStyleIdx="0" presStyleCnt="7">
        <dgm:presLayoutVars>
          <dgm:chMax val="0"/>
          <dgm:bulletEnabled val="1"/>
        </dgm:presLayoutVars>
      </dgm:prSet>
      <dgm:spPr/>
    </dgm:pt>
    <dgm:pt modelId="{B5C85AE6-EB56-8A48-8824-39D5C2264F56}" type="pres">
      <dgm:prSet presAssocID="{DED6FD24-B67D-47A5-8903-D4FB32C90B47}" presName="spacer" presStyleCnt="0"/>
      <dgm:spPr/>
    </dgm:pt>
    <dgm:pt modelId="{EB559827-7247-8E4D-A846-1D0A07ED500F}" type="pres">
      <dgm:prSet presAssocID="{54555D43-20ED-46D4-A54A-4CF0D3AAF889}" presName="parentText" presStyleLbl="node1" presStyleIdx="1" presStyleCnt="7">
        <dgm:presLayoutVars>
          <dgm:chMax val="0"/>
          <dgm:bulletEnabled val="1"/>
        </dgm:presLayoutVars>
      </dgm:prSet>
      <dgm:spPr/>
    </dgm:pt>
    <dgm:pt modelId="{F61BBC8C-8200-794C-8101-CDF59A9B36FC}" type="pres">
      <dgm:prSet presAssocID="{DB7AC4EC-BB46-4DCC-AD33-64949734728B}" presName="spacer" presStyleCnt="0"/>
      <dgm:spPr/>
    </dgm:pt>
    <dgm:pt modelId="{212E4E7A-3DE8-7D4B-9B97-53B1226BEFE8}" type="pres">
      <dgm:prSet presAssocID="{E8553F29-E5F2-43E9-B381-7409CFB19789}" presName="parentText" presStyleLbl="node1" presStyleIdx="2" presStyleCnt="7">
        <dgm:presLayoutVars>
          <dgm:chMax val="0"/>
          <dgm:bulletEnabled val="1"/>
        </dgm:presLayoutVars>
      </dgm:prSet>
      <dgm:spPr/>
    </dgm:pt>
    <dgm:pt modelId="{20AC766F-3034-7440-9440-1B5FF952BB09}" type="pres">
      <dgm:prSet presAssocID="{15DC5B7F-697A-46E3-B4F7-FABDE34D3CD1}" presName="spacer" presStyleCnt="0"/>
      <dgm:spPr/>
    </dgm:pt>
    <dgm:pt modelId="{123C1C9C-93A5-A142-85A0-3E908A98FE12}" type="pres">
      <dgm:prSet presAssocID="{A2548243-AE5A-4B39-B24B-856AD342611D}" presName="parentText" presStyleLbl="node1" presStyleIdx="3" presStyleCnt="7">
        <dgm:presLayoutVars>
          <dgm:chMax val="0"/>
          <dgm:bulletEnabled val="1"/>
        </dgm:presLayoutVars>
      </dgm:prSet>
      <dgm:spPr/>
    </dgm:pt>
    <dgm:pt modelId="{228B6F62-37CD-1A4A-A7ED-DDA609DC4462}" type="pres">
      <dgm:prSet presAssocID="{02A90E90-B143-47AF-B2F3-F9DE221A57FF}" presName="spacer" presStyleCnt="0"/>
      <dgm:spPr/>
    </dgm:pt>
    <dgm:pt modelId="{7A74B97D-B0A4-E647-983F-33F18FF17FE7}" type="pres">
      <dgm:prSet presAssocID="{34E3B3C5-4C05-427A-9114-551C98D9A798}" presName="parentText" presStyleLbl="node1" presStyleIdx="4" presStyleCnt="7">
        <dgm:presLayoutVars>
          <dgm:chMax val="0"/>
          <dgm:bulletEnabled val="1"/>
        </dgm:presLayoutVars>
      </dgm:prSet>
      <dgm:spPr/>
    </dgm:pt>
    <dgm:pt modelId="{06589A52-EDB0-7440-952A-E8E065B17D72}" type="pres">
      <dgm:prSet presAssocID="{98B3CECA-5B72-4F72-BF43-87FDFB9B243F}" presName="spacer" presStyleCnt="0"/>
      <dgm:spPr/>
    </dgm:pt>
    <dgm:pt modelId="{7FEF413C-E5CF-8142-A1C2-244C103156CB}" type="pres">
      <dgm:prSet presAssocID="{E5C02C41-73EA-47EF-89AA-FEBAB0E4E23C}" presName="parentText" presStyleLbl="node1" presStyleIdx="5" presStyleCnt="7">
        <dgm:presLayoutVars>
          <dgm:chMax val="0"/>
          <dgm:bulletEnabled val="1"/>
        </dgm:presLayoutVars>
      </dgm:prSet>
      <dgm:spPr/>
    </dgm:pt>
    <dgm:pt modelId="{C9C4AA36-384C-2D4A-815D-FC90B1B16CE7}" type="pres">
      <dgm:prSet presAssocID="{5D3C94C9-3873-4A55-8375-09699329705F}" presName="spacer" presStyleCnt="0"/>
      <dgm:spPr/>
    </dgm:pt>
    <dgm:pt modelId="{299B2F30-F949-AC4A-A18B-0E5B3787793C}" type="pres">
      <dgm:prSet presAssocID="{F0C528E3-C164-4D5E-8B6F-A43E29B45EF9}" presName="parentText" presStyleLbl="node1" presStyleIdx="6" presStyleCnt="7">
        <dgm:presLayoutVars>
          <dgm:chMax val="0"/>
          <dgm:bulletEnabled val="1"/>
        </dgm:presLayoutVars>
      </dgm:prSet>
      <dgm:spPr/>
    </dgm:pt>
  </dgm:ptLst>
  <dgm:cxnLst>
    <dgm:cxn modelId="{EEFD1A18-A171-BF40-86B9-D185B4B91E8D}" type="presOf" srcId="{F0C528E3-C164-4D5E-8B6F-A43E29B45EF9}" destId="{299B2F30-F949-AC4A-A18B-0E5B3787793C}" srcOrd="0" destOrd="0" presId="urn:microsoft.com/office/officeart/2005/8/layout/vList2"/>
    <dgm:cxn modelId="{5AE25923-7443-47DD-B4A4-C35ACE5EE308}" srcId="{5F91715F-1AFC-4E90-A501-B05ABF7D1745}" destId="{F0C528E3-C164-4D5E-8B6F-A43E29B45EF9}" srcOrd="6" destOrd="0" parTransId="{D7F8A85A-51FB-4F31-8AF3-1C7F9E1363CD}" sibTransId="{92BBF3B0-30A8-4FCE-A838-9278D9AE0843}"/>
    <dgm:cxn modelId="{3215ED24-052A-4C48-BC01-4102A9F54223}" type="presOf" srcId="{0CE26F03-41B5-42FF-9BCC-68C34F8B81D7}" destId="{6C1F5AF1-B58E-1C42-BA5A-3C46ED06E4E0}" srcOrd="0" destOrd="0" presId="urn:microsoft.com/office/officeart/2005/8/layout/vList2"/>
    <dgm:cxn modelId="{34017E55-C358-1140-B80A-CBDE69AB8797}" type="presOf" srcId="{54555D43-20ED-46D4-A54A-4CF0D3AAF889}" destId="{EB559827-7247-8E4D-A846-1D0A07ED500F}" srcOrd="0" destOrd="0" presId="urn:microsoft.com/office/officeart/2005/8/layout/vList2"/>
    <dgm:cxn modelId="{99327466-650D-D44D-99B8-AD1C4D50B567}" type="presOf" srcId="{E5C02C41-73EA-47EF-89AA-FEBAB0E4E23C}" destId="{7FEF413C-E5CF-8142-A1C2-244C103156CB}" srcOrd="0" destOrd="0" presId="urn:microsoft.com/office/officeart/2005/8/layout/vList2"/>
    <dgm:cxn modelId="{49E6CB84-D274-D249-8780-E113E2DF3155}" type="presOf" srcId="{A2548243-AE5A-4B39-B24B-856AD342611D}" destId="{123C1C9C-93A5-A142-85A0-3E908A98FE12}" srcOrd="0" destOrd="0" presId="urn:microsoft.com/office/officeart/2005/8/layout/vList2"/>
    <dgm:cxn modelId="{5E5B428C-885E-4BAC-90B0-9347FD869106}" srcId="{5F91715F-1AFC-4E90-A501-B05ABF7D1745}" destId="{54555D43-20ED-46D4-A54A-4CF0D3AAF889}" srcOrd="1" destOrd="0" parTransId="{1571436D-8C01-4689-BB85-8487248D6CDA}" sibTransId="{DB7AC4EC-BB46-4DCC-AD33-64949734728B}"/>
    <dgm:cxn modelId="{8258299F-B62A-4712-9980-02B80D1A2BAC}" srcId="{5F91715F-1AFC-4E90-A501-B05ABF7D1745}" destId="{34E3B3C5-4C05-427A-9114-551C98D9A798}" srcOrd="4" destOrd="0" parTransId="{F4441C20-0EF6-4BAE-96B7-2A4873CD6F68}" sibTransId="{98B3CECA-5B72-4F72-BF43-87FDFB9B243F}"/>
    <dgm:cxn modelId="{674EDAA5-2CBB-E144-A5C7-EB3B2934D4D3}" type="presOf" srcId="{34E3B3C5-4C05-427A-9114-551C98D9A798}" destId="{7A74B97D-B0A4-E647-983F-33F18FF17FE7}" srcOrd="0" destOrd="0" presId="urn:microsoft.com/office/officeart/2005/8/layout/vList2"/>
    <dgm:cxn modelId="{076E81AE-0740-435B-94CC-9C26C2E95D1C}" srcId="{5F91715F-1AFC-4E90-A501-B05ABF7D1745}" destId="{A2548243-AE5A-4B39-B24B-856AD342611D}" srcOrd="3" destOrd="0" parTransId="{1E9ED102-E664-4D54-82A2-4CD649CC3F0E}" sibTransId="{02A90E90-B143-47AF-B2F3-F9DE221A57FF}"/>
    <dgm:cxn modelId="{3B7747B9-6CCC-DC42-993F-C61F3ACA02EA}" type="presOf" srcId="{E8553F29-E5F2-43E9-B381-7409CFB19789}" destId="{212E4E7A-3DE8-7D4B-9B97-53B1226BEFE8}" srcOrd="0" destOrd="0" presId="urn:microsoft.com/office/officeart/2005/8/layout/vList2"/>
    <dgm:cxn modelId="{644360C3-DC75-DA41-BCC3-540EC27116F4}" type="presOf" srcId="{5F91715F-1AFC-4E90-A501-B05ABF7D1745}" destId="{2F2C73C9-FC72-6145-BD71-4CB4C841EB6C}" srcOrd="0" destOrd="0" presId="urn:microsoft.com/office/officeart/2005/8/layout/vList2"/>
    <dgm:cxn modelId="{3D9B03D0-2BB2-4A09-8CEE-D73F3240D3DF}" srcId="{5F91715F-1AFC-4E90-A501-B05ABF7D1745}" destId="{E8553F29-E5F2-43E9-B381-7409CFB19789}" srcOrd="2" destOrd="0" parTransId="{A170E070-CCB2-4BC5-954F-5719044F254C}" sibTransId="{15DC5B7F-697A-46E3-B4F7-FABDE34D3CD1}"/>
    <dgm:cxn modelId="{5311A0DF-3D29-4CBC-87B1-11A0740EBF83}" srcId="{5F91715F-1AFC-4E90-A501-B05ABF7D1745}" destId="{E5C02C41-73EA-47EF-89AA-FEBAB0E4E23C}" srcOrd="5" destOrd="0" parTransId="{D82B9295-2598-4558-84E7-C7FB74B38B41}" sibTransId="{5D3C94C9-3873-4A55-8375-09699329705F}"/>
    <dgm:cxn modelId="{76044EFD-5BF8-4620-8795-EA7CAF69A6B8}" srcId="{5F91715F-1AFC-4E90-A501-B05ABF7D1745}" destId="{0CE26F03-41B5-42FF-9BCC-68C34F8B81D7}" srcOrd="0" destOrd="0" parTransId="{E8540F18-9FAD-4CC4-AC6A-4C51FDD63BB2}" sibTransId="{DED6FD24-B67D-47A5-8903-D4FB32C90B47}"/>
    <dgm:cxn modelId="{CC004B3C-7BC9-E145-B60E-ED69D4778E07}" type="presParOf" srcId="{2F2C73C9-FC72-6145-BD71-4CB4C841EB6C}" destId="{6C1F5AF1-B58E-1C42-BA5A-3C46ED06E4E0}" srcOrd="0" destOrd="0" presId="urn:microsoft.com/office/officeart/2005/8/layout/vList2"/>
    <dgm:cxn modelId="{6FE26FEF-014B-5949-92C2-2BA1488E0E8C}" type="presParOf" srcId="{2F2C73C9-FC72-6145-BD71-4CB4C841EB6C}" destId="{B5C85AE6-EB56-8A48-8824-39D5C2264F56}" srcOrd="1" destOrd="0" presId="urn:microsoft.com/office/officeart/2005/8/layout/vList2"/>
    <dgm:cxn modelId="{34D7EDBB-19CB-A446-A5BB-F1796D875C46}" type="presParOf" srcId="{2F2C73C9-FC72-6145-BD71-4CB4C841EB6C}" destId="{EB559827-7247-8E4D-A846-1D0A07ED500F}" srcOrd="2" destOrd="0" presId="urn:microsoft.com/office/officeart/2005/8/layout/vList2"/>
    <dgm:cxn modelId="{E2FDD94D-319B-484E-A410-07E37B816EAA}" type="presParOf" srcId="{2F2C73C9-FC72-6145-BD71-4CB4C841EB6C}" destId="{F61BBC8C-8200-794C-8101-CDF59A9B36FC}" srcOrd="3" destOrd="0" presId="urn:microsoft.com/office/officeart/2005/8/layout/vList2"/>
    <dgm:cxn modelId="{6A299F34-2209-7549-857D-756A4FCA03E3}" type="presParOf" srcId="{2F2C73C9-FC72-6145-BD71-4CB4C841EB6C}" destId="{212E4E7A-3DE8-7D4B-9B97-53B1226BEFE8}" srcOrd="4" destOrd="0" presId="urn:microsoft.com/office/officeart/2005/8/layout/vList2"/>
    <dgm:cxn modelId="{7FAA14E7-4A51-D743-AAF5-3A243028FAEA}" type="presParOf" srcId="{2F2C73C9-FC72-6145-BD71-4CB4C841EB6C}" destId="{20AC766F-3034-7440-9440-1B5FF952BB09}" srcOrd="5" destOrd="0" presId="urn:microsoft.com/office/officeart/2005/8/layout/vList2"/>
    <dgm:cxn modelId="{A73E9507-C4CF-6549-AB25-C99303BCFB57}" type="presParOf" srcId="{2F2C73C9-FC72-6145-BD71-4CB4C841EB6C}" destId="{123C1C9C-93A5-A142-85A0-3E908A98FE12}" srcOrd="6" destOrd="0" presId="urn:microsoft.com/office/officeart/2005/8/layout/vList2"/>
    <dgm:cxn modelId="{29D99E14-BE01-C34E-A24B-BE90CDA4E7BA}" type="presParOf" srcId="{2F2C73C9-FC72-6145-BD71-4CB4C841EB6C}" destId="{228B6F62-37CD-1A4A-A7ED-DDA609DC4462}" srcOrd="7" destOrd="0" presId="urn:microsoft.com/office/officeart/2005/8/layout/vList2"/>
    <dgm:cxn modelId="{D20BC1F9-9E7E-6041-9D0C-2867A2D6ACBF}" type="presParOf" srcId="{2F2C73C9-FC72-6145-BD71-4CB4C841EB6C}" destId="{7A74B97D-B0A4-E647-983F-33F18FF17FE7}" srcOrd="8" destOrd="0" presId="urn:microsoft.com/office/officeart/2005/8/layout/vList2"/>
    <dgm:cxn modelId="{3122717E-B2A9-144E-A043-6E07E8F7745A}" type="presParOf" srcId="{2F2C73C9-FC72-6145-BD71-4CB4C841EB6C}" destId="{06589A52-EDB0-7440-952A-E8E065B17D72}" srcOrd="9" destOrd="0" presId="urn:microsoft.com/office/officeart/2005/8/layout/vList2"/>
    <dgm:cxn modelId="{F8EF65DC-6B2B-C443-B732-CB4CF1DE59A3}" type="presParOf" srcId="{2F2C73C9-FC72-6145-BD71-4CB4C841EB6C}" destId="{7FEF413C-E5CF-8142-A1C2-244C103156CB}" srcOrd="10" destOrd="0" presId="urn:microsoft.com/office/officeart/2005/8/layout/vList2"/>
    <dgm:cxn modelId="{9DA56668-C36F-0644-8F4B-FECA1595F88F}" type="presParOf" srcId="{2F2C73C9-FC72-6145-BD71-4CB4C841EB6C}" destId="{C9C4AA36-384C-2D4A-815D-FC90B1B16CE7}" srcOrd="11" destOrd="0" presId="urn:microsoft.com/office/officeart/2005/8/layout/vList2"/>
    <dgm:cxn modelId="{82B0F6AC-7F28-4A4A-ABBD-1A8455D5D88B}" type="presParOf" srcId="{2F2C73C9-FC72-6145-BD71-4CB4C841EB6C}" destId="{299B2F30-F949-AC4A-A18B-0E5B3787793C}"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AFFC4D0-49A6-4E93-9370-4CAEC786AC6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06F3A123-1918-4F4B-B5B2-DB7270C72E20}">
      <dgm:prSet/>
      <dgm:spPr/>
      <dgm:t>
        <a:bodyPr/>
        <a:lstStyle/>
        <a:p>
          <a:r>
            <a:rPr lang="en-US"/>
            <a:t>Create a ‘types of movement’ poster, include the following:</a:t>
          </a:r>
        </a:p>
      </dgm:t>
    </dgm:pt>
    <dgm:pt modelId="{9143E164-1DE8-439C-B351-876233434C7B}" type="parTrans" cxnId="{4BA51161-DD86-4F4F-9188-289AC88F6630}">
      <dgm:prSet/>
      <dgm:spPr/>
      <dgm:t>
        <a:bodyPr/>
        <a:lstStyle/>
        <a:p>
          <a:endParaRPr lang="en-US"/>
        </a:p>
      </dgm:t>
    </dgm:pt>
    <dgm:pt modelId="{45943E4B-87EB-4E89-80D7-88B231948911}" type="sibTrans" cxnId="{4BA51161-DD86-4F4F-9188-289AC88F6630}">
      <dgm:prSet/>
      <dgm:spPr/>
      <dgm:t>
        <a:bodyPr/>
        <a:lstStyle/>
        <a:p>
          <a:endParaRPr lang="en-US"/>
        </a:p>
      </dgm:t>
    </dgm:pt>
    <dgm:pt modelId="{2166C459-ACC2-44A1-A707-29C55ACF575C}">
      <dgm:prSet/>
      <dgm:spPr/>
      <dgm:t>
        <a:bodyPr/>
        <a:lstStyle/>
        <a:p>
          <a:r>
            <a:rPr lang="en-US"/>
            <a:t>Each type of movement</a:t>
          </a:r>
        </a:p>
      </dgm:t>
    </dgm:pt>
    <dgm:pt modelId="{079B27B0-1868-4505-8FCF-BE414410CC60}" type="parTrans" cxnId="{8BA9D339-0B67-4068-A9AA-818CA36FBBBA}">
      <dgm:prSet/>
      <dgm:spPr/>
      <dgm:t>
        <a:bodyPr/>
        <a:lstStyle/>
        <a:p>
          <a:endParaRPr lang="en-US"/>
        </a:p>
      </dgm:t>
    </dgm:pt>
    <dgm:pt modelId="{9660F944-411E-479D-83D1-29EE336D55C5}" type="sibTrans" cxnId="{8BA9D339-0B67-4068-A9AA-818CA36FBBBA}">
      <dgm:prSet/>
      <dgm:spPr/>
      <dgm:t>
        <a:bodyPr/>
        <a:lstStyle/>
        <a:p>
          <a:endParaRPr lang="en-US"/>
        </a:p>
      </dgm:t>
    </dgm:pt>
    <dgm:pt modelId="{849085F9-2FFC-42B0-BAB6-C99ACDE2B94B}">
      <dgm:prSet/>
      <dgm:spPr/>
      <dgm:t>
        <a:bodyPr/>
        <a:lstStyle/>
        <a:p>
          <a:r>
            <a:rPr lang="en-US"/>
            <a:t>Brief explanation of what each movement in </a:t>
          </a:r>
        </a:p>
      </dgm:t>
    </dgm:pt>
    <dgm:pt modelId="{17C80439-B547-44C3-A48D-1004873DABF7}" type="parTrans" cxnId="{8625E6D4-AFC9-42E0-9C1A-DADA770AC5D9}">
      <dgm:prSet/>
      <dgm:spPr/>
      <dgm:t>
        <a:bodyPr/>
        <a:lstStyle/>
        <a:p>
          <a:endParaRPr lang="en-US"/>
        </a:p>
      </dgm:t>
    </dgm:pt>
    <dgm:pt modelId="{134D0377-A022-409E-9D57-F1BE3BD44F19}" type="sibTrans" cxnId="{8625E6D4-AFC9-42E0-9C1A-DADA770AC5D9}">
      <dgm:prSet/>
      <dgm:spPr/>
      <dgm:t>
        <a:bodyPr/>
        <a:lstStyle/>
        <a:p>
          <a:endParaRPr lang="en-US"/>
        </a:p>
      </dgm:t>
    </dgm:pt>
    <dgm:pt modelId="{964E4949-70A6-48F3-B287-258DFC79D006}">
      <dgm:prSet/>
      <dgm:spPr/>
      <dgm:t>
        <a:bodyPr/>
        <a:lstStyle/>
        <a:p>
          <a:r>
            <a:rPr lang="en-US"/>
            <a:t>A sporting example where that movement in required!</a:t>
          </a:r>
        </a:p>
      </dgm:t>
    </dgm:pt>
    <dgm:pt modelId="{044BEEFF-D8A2-46C3-95E5-A0CE9C8CDA47}" type="parTrans" cxnId="{E512719F-A205-471D-B250-ED915FC6A8CD}">
      <dgm:prSet/>
      <dgm:spPr/>
      <dgm:t>
        <a:bodyPr/>
        <a:lstStyle/>
        <a:p>
          <a:endParaRPr lang="en-US"/>
        </a:p>
      </dgm:t>
    </dgm:pt>
    <dgm:pt modelId="{F97E35DA-06BA-417E-BA77-7EDF0936B46B}" type="sibTrans" cxnId="{E512719F-A205-471D-B250-ED915FC6A8CD}">
      <dgm:prSet/>
      <dgm:spPr/>
      <dgm:t>
        <a:bodyPr/>
        <a:lstStyle/>
        <a:p>
          <a:endParaRPr lang="en-US"/>
        </a:p>
      </dgm:t>
    </dgm:pt>
    <dgm:pt modelId="{4FF5BB75-DBD5-A745-A701-9F3BDFB575B3}" type="pres">
      <dgm:prSet presAssocID="{4AFFC4D0-49A6-4E93-9370-4CAEC786AC69}" presName="linear" presStyleCnt="0">
        <dgm:presLayoutVars>
          <dgm:animLvl val="lvl"/>
          <dgm:resizeHandles val="exact"/>
        </dgm:presLayoutVars>
      </dgm:prSet>
      <dgm:spPr/>
    </dgm:pt>
    <dgm:pt modelId="{179DD341-4E99-7349-AFB0-DAE1356A2FA1}" type="pres">
      <dgm:prSet presAssocID="{06F3A123-1918-4F4B-B5B2-DB7270C72E20}" presName="parentText" presStyleLbl="node1" presStyleIdx="0" presStyleCnt="4">
        <dgm:presLayoutVars>
          <dgm:chMax val="0"/>
          <dgm:bulletEnabled val="1"/>
        </dgm:presLayoutVars>
      </dgm:prSet>
      <dgm:spPr/>
    </dgm:pt>
    <dgm:pt modelId="{A4035A42-602C-2F46-AC16-921D9B345CD8}" type="pres">
      <dgm:prSet presAssocID="{45943E4B-87EB-4E89-80D7-88B231948911}" presName="spacer" presStyleCnt="0"/>
      <dgm:spPr/>
    </dgm:pt>
    <dgm:pt modelId="{DEC9E279-1378-AC40-BF33-95E3C9B36121}" type="pres">
      <dgm:prSet presAssocID="{2166C459-ACC2-44A1-A707-29C55ACF575C}" presName="parentText" presStyleLbl="node1" presStyleIdx="1" presStyleCnt="4">
        <dgm:presLayoutVars>
          <dgm:chMax val="0"/>
          <dgm:bulletEnabled val="1"/>
        </dgm:presLayoutVars>
      </dgm:prSet>
      <dgm:spPr/>
    </dgm:pt>
    <dgm:pt modelId="{C8173C71-9E7D-DC47-887F-A3CFF4A1DA4B}" type="pres">
      <dgm:prSet presAssocID="{9660F944-411E-479D-83D1-29EE336D55C5}" presName="spacer" presStyleCnt="0"/>
      <dgm:spPr/>
    </dgm:pt>
    <dgm:pt modelId="{4E42E5B0-4774-AD43-B0BE-58AF77926E53}" type="pres">
      <dgm:prSet presAssocID="{849085F9-2FFC-42B0-BAB6-C99ACDE2B94B}" presName="parentText" presStyleLbl="node1" presStyleIdx="2" presStyleCnt="4">
        <dgm:presLayoutVars>
          <dgm:chMax val="0"/>
          <dgm:bulletEnabled val="1"/>
        </dgm:presLayoutVars>
      </dgm:prSet>
      <dgm:spPr/>
    </dgm:pt>
    <dgm:pt modelId="{593ACB07-F4A9-2B4D-94FF-A228B95F48A8}" type="pres">
      <dgm:prSet presAssocID="{134D0377-A022-409E-9D57-F1BE3BD44F19}" presName="spacer" presStyleCnt="0"/>
      <dgm:spPr/>
    </dgm:pt>
    <dgm:pt modelId="{BC0F9695-A0D3-5E41-8443-8ADAE0E4AFC6}" type="pres">
      <dgm:prSet presAssocID="{964E4949-70A6-48F3-B287-258DFC79D006}" presName="parentText" presStyleLbl="node1" presStyleIdx="3" presStyleCnt="4">
        <dgm:presLayoutVars>
          <dgm:chMax val="0"/>
          <dgm:bulletEnabled val="1"/>
        </dgm:presLayoutVars>
      </dgm:prSet>
      <dgm:spPr/>
    </dgm:pt>
  </dgm:ptLst>
  <dgm:cxnLst>
    <dgm:cxn modelId="{B77CA21F-BEA9-8E45-AD9F-559950C749CE}" type="presOf" srcId="{4AFFC4D0-49A6-4E93-9370-4CAEC786AC69}" destId="{4FF5BB75-DBD5-A745-A701-9F3BDFB575B3}" srcOrd="0" destOrd="0" presId="urn:microsoft.com/office/officeart/2005/8/layout/vList2"/>
    <dgm:cxn modelId="{8BA9D339-0B67-4068-A9AA-818CA36FBBBA}" srcId="{4AFFC4D0-49A6-4E93-9370-4CAEC786AC69}" destId="{2166C459-ACC2-44A1-A707-29C55ACF575C}" srcOrd="1" destOrd="0" parTransId="{079B27B0-1868-4505-8FCF-BE414410CC60}" sibTransId="{9660F944-411E-479D-83D1-29EE336D55C5}"/>
    <dgm:cxn modelId="{F68C3259-08DB-BA4D-B24D-7D2BF2C5835A}" type="presOf" srcId="{06F3A123-1918-4F4B-B5B2-DB7270C72E20}" destId="{179DD341-4E99-7349-AFB0-DAE1356A2FA1}" srcOrd="0" destOrd="0" presId="urn:microsoft.com/office/officeart/2005/8/layout/vList2"/>
    <dgm:cxn modelId="{4BA51161-DD86-4F4F-9188-289AC88F6630}" srcId="{4AFFC4D0-49A6-4E93-9370-4CAEC786AC69}" destId="{06F3A123-1918-4F4B-B5B2-DB7270C72E20}" srcOrd="0" destOrd="0" parTransId="{9143E164-1DE8-439C-B351-876233434C7B}" sibTransId="{45943E4B-87EB-4E89-80D7-88B231948911}"/>
    <dgm:cxn modelId="{518D9F83-96DF-2A41-9E7A-A3C9A40CFCCF}" type="presOf" srcId="{964E4949-70A6-48F3-B287-258DFC79D006}" destId="{BC0F9695-A0D3-5E41-8443-8ADAE0E4AFC6}" srcOrd="0" destOrd="0" presId="urn:microsoft.com/office/officeart/2005/8/layout/vList2"/>
    <dgm:cxn modelId="{E512719F-A205-471D-B250-ED915FC6A8CD}" srcId="{4AFFC4D0-49A6-4E93-9370-4CAEC786AC69}" destId="{964E4949-70A6-48F3-B287-258DFC79D006}" srcOrd="3" destOrd="0" parTransId="{044BEEFF-D8A2-46C3-95E5-A0CE9C8CDA47}" sibTransId="{F97E35DA-06BA-417E-BA77-7EDF0936B46B}"/>
    <dgm:cxn modelId="{8625E6D4-AFC9-42E0-9C1A-DADA770AC5D9}" srcId="{4AFFC4D0-49A6-4E93-9370-4CAEC786AC69}" destId="{849085F9-2FFC-42B0-BAB6-C99ACDE2B94B}" srcOrd="2" destOrd="0" parTransId="{17C80439-B547-44C3-A48D-1004873DABF7}" sibTransId="{134D0377-A022-409E-9D57-F1BE3BD44F19}"/>
    <dgm:cxn modelId="{53BF60E0-181A-0040-8E9A-59AC868CC43B}" type="presOf" srcId="{2166C459-ACC2-44A1-A707-29C55ACF575C}" destId="{DEC9E279-1378-AC40-BF33-95E3C9B36121}" srcOrd="0" destOrd="0" presId="urn:microsoft.com/office/officeart/2005/8/layout/vList2"/>
    <dgm:cxn modelId="{B5FCD5EA-B425-824B-97EE-E21B633E4FBE}" type="presOf" srcId="{849085F9-2FFC-42B0-BAB6-C99ACDE2B94B}" destId="{4E42E5B0-4774-AD43-B0BE-58AF77926E53}" srcOrd="0" destOrd="0" presId="urn:microsoft.com/office/officeart/2005/8/layout/vList2"/>
    <dgm:cxn modelId="{78587B10-A06F-2541-A066-504071CD751F}" type="presParOf" srcId="{4FF5BB75-DBD5-A745-A701-9F3BDFB575B3}" destId="{179DD341-4E99-7349-AFB0-DAE1356A2FA1}" srcOrd="0" destOrd="0" presId="urn:microsoft.com/office/officeart/2005/8/layout/vList2"/>
    <dgm:cxn modelId="{FCC07E45-D85A-554C-A1DD-D6874E11DF4B}" type="presParOf" srcId="{4FF5BB75-DBD5-A745-A701-9F3BDFB575B3}" destId="{A4035A42-602C-2F46-AC16-921D9B345CD8}" srcOrd="1" destOrd="0" presId="urn:microsoft.com/office/officeart/2005/8/layout/vList2"/>
    <dgm:cxn modelId="{F1B99890-2AEF-984D-B3F7-9B16B65B2EDC}" type="presParOf" srcId="{4FF5BB75-DBD5-A745-A701-9F3BDFB575B3}" destId="{DEC9E279-1378-AC40-BF33-95E3C9B36121}" srcOrd="2" destOrd="0" presId="urn:microsoft.com/office/officeart/2005/8/layout/vList2"/>
    <dgm:cxn modelId="{7E39F14F-62DA-1949-8FF9-24945EC0F964}" type="presParOf" srcId="{4FF5BB75-DBD5-A745-A701-9F3BDFB575B3}" destId="{C8173C71-9E7D-DC47-887F-A3CFF4A1DA4B}" srcOrd="3" destOrd="0" presId="urn:microsoft.com/office/officeart/2005/8/layout/vList2"/>
    <dgm:cxn modelId="{3A038C6C-B29E-4240-AEBA-0177A5DE9E36}" type="presParOf" srcId="{4FF5BB75-DBD5-A745-A701-9F3BDFB575B3}" destId="{4E42E5B0-4774-AD43-B0BE-58AF77926E53}" srcOrd="4" destOrd="0" presId="urn:microsoft.com/office/officeart/2005/8/layout/vList2"/>
    <dgm:cxn modelId="{343664E9-5EBE-FD4D-AC4A-8E8A5EEFF93F}" type="presParOf" srcId="{4FF5BB75-DBD5-A745-A701-9F3BDFB575B3}" destId="{593ACB07-F4A9-2B4D-94FF-A228B95F48A8}" srcOrd="5" destOrd="0" presId="urn:microsoft.com/office/officeart/2005/8/layout/vList2"/>
    <dgm:cxn modelId="{7CDDFCCC-9DDA-2940-BA75-F2246C2155FE}" type="presParOf" srcId="{4FF5BB75-DBD5-A745-A701-9F3BDFB575B3}" destId="{BC0F9695-A0D3-5E41-8443-8ADAE0E4AFC6}"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B25086-8063-4BC5-BBB7-374A85058A1C}">
      <dsp:nvSpPr>
        <dsp:cNvPr id="0" name=""/>
        <dsp:cNvSpPr/>
      </dsp:nvSpPr>
      <dsp:spPr>
        <a:xfrm>
          <a:off x="2546831" y="19153"/>
          <a:ext cx="1852875" cy="1852875"/>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550A90-1A1F-437E-92A8-CEAC92266127}">
      <dsp:nvSpPr>
        <dsp:cNvPr id="0" name=""/>
        <dsp:cNvSpPr/>
      </dsp:nvSpPr>
      <dsp:spPr>
        <a:xfrm>
          <a:off x="2941706" y="414028"/>
          <a:ext cx="1063125" cy="1063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9F6B8B-A56A-4B80-93C7-C9445AD2A3CD}">
      <dsp:nvSpPr>
        <dsp:cNvPr id="0" name=""/>
        <dsp:cNvSpPr/>
      </dsp:nvSpPr>
      <dsp:spPr>
        <a:xfrm>
          <a:off x="1628048" y="2449153"/>
          <a:ext cx="3690441" cy="14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b="1" u="sng" kern="1200" dirty="0">
              <a:solidFill>
                <a:schemeClr val="tx1"/>
              </a:solidFill>
            </a:rPr>
            <a:t>Match the type of joint movement with the description</a:t>
          </a:r>
        </a:p>
        <a:p>
          <a:pPr marL="0" lvl="0" indent="0" algn="ctr" defTabSz="1066800">
            <a:lnSpc>
              <a:spcPct val="90000"/>
            </a:lnSpc>
            <a:spcBef>
              <a:spcPct val="0"/>
            </a:spcBef>
            <a:spcAft>
              <a:spcPct val="35000"/>
            </a:spcAft>
            <a:buNone/>
            <a:defRPr cap="all"/>
          </a:pPr>
          <a:r>
            <a:rPr lang="en-US" sz="2400" b="1" kern="1200" dirty="0">
              <a:solidFill>
                <a:schemeClr val="tx1"/>
              </a:solidFill>
            </a:rPr>
            <a:t> – please do this </a:t>
          </a:r>
          <a:r>
            <a:rPr lang="en-US" sz="2400" b="1" u="sng" kern="1200" dirty="0">
              <a:solidFill>
                <a:schemeClr val="tx1"/>
              </a:solidFill>
            </a:rPr>
            <a:t>individually</a:t>
          </a:r>
          <a:r>
            <a:rPr lang="en-US" sz="2400" b="1" kern="1200" dirty="0">
              <a:solidFill>
                <a:schemeClr val="tx1"/>
              </a:solidFill>
            </a:rPr>
            <a:t> and share your answers as a class</a:t>
          </a:r>
          <a:r>
            <a:rPr lang="en-US" sz="1800" kern="1200" dirty="0"/>
            <a:t>.</a:t>
          </a:r>
        </a:p>
      </dsp:txBody>
      <dsp:txXfrm>
        <a:off x="1628048" y="2449153"/>
        <a:ext cx="3690441" cy="1485000"/>
      </dsp:txXfrm>
    </dsp:sp>
    <dsp:sp modelId="{04BE144C-2DD9-4886-98D7-A23FBD103D66}">
      <dsp:nvSpPr>
        <dsp:cNvPr id="0" name=""/>
        <dsp:cNvSpPr/>
      </dsp:nvSpPr>
      <dsp:spPr>
        <a:xfrm>
          <a:off x="6442364" y="19153"/>
          <a:ext cx="1852875" cy="1852875"/>
        </a:xfrm>
        <a:prstGeom prst="round2DiagRect">
          <a:avLst>
            <a:gd name="adj1" fmla="val 29727"/>
            <a:gd name="adj2" fmla="val 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A1F7251-CCCA-416E-9296-BBAB56268F54}">
      <dsp:nvSpPr>
        <dsp:cNvPr id="0" name=""/>
        <dsp:cNvSpPr/>
      </dsp:nvSpPr>
      <dsp:spPr>
        <a:xfrm>
          <a:off x="6837239" y="414028"/>
          <a:ext cx="1063125" cy="1063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B83A15-EEB6-429F-A67A-32AEEB85F4BC}">
      <dsp:nvSpPr>
        <dsp:cNvPr id="0" name=""/>
        <dsp:cNvSpPr/>
      </dsp:nvSpPr>
      <dsp:spPr>
        <a:xfrm>
          <a:off x="6084425" y="2428512"/>
          <a:ext cx="3037500" cy="1485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44600">
            <a:lnSpc>
              <a:spcPct val="90000"/>
            </a:lnSpc>
            <a:spcBef>
              <a:spcPct val="0"/>
            </a:spcBef>
            <a:spcAft>
              <a:spcPct val="35000"/>
            </a:spcAft>
            <a:buNone/>
            <a:defRPr cap="all"/>
          </a:pPr>
          <a:r>
            <a:rPr lang="en-US" sz="2800" kern="1200" dirty="0"/>
            <a:t>Keep these safe in a </a:t>
          </a:r>
          <a:r>
            <a:rPr lang="en-US" sz="2800" kern="1200" dirty="0" err="1"/>
            <a:t>pollypocket</a:t>
          </a:r>
          <a:r>
            <a:rPr lang="en-US" sz="2800" kern="1200" dirty="0"/>
            <a:t> as we will stick this in your books!!</a:t>
          </a:r>
        </a:p>
      </dsp:txBody>
      <dsp:txXfrm>
        <a:off x="6084425" y="2428512"/>
        <a:ext cx="3037500" cy="1485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1F5AF1-B58E-1C42-BA5A-3C46ED06E4E0}">
      <dsp:nvSpPr>
        <dsp:cNvPr id="0" name=""/>
        <dsp:cNvSpPr/>
      </dsp:nvSpPr>
      <dsp:spPr>
        <a:xfrm>
          <a:off x="0" y="83032"/>
          <a:ext cx="6900512" cy="69556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Flexion and Extension </a:t>
          </a:r>
          <a:endParaRPr lang="en-US" sz="2900" kern="1200"/>
        </a:p>
      </dsp:txBody>
      <dsp:txXfrm>
        <a:off x="33955" y="116987"/>
        <a:ext cx="6832602" cy="627655"/>
      </dsp:txXfrm>
    </dsp:sp>
    <dsp:sp modelId="{EB559827-7247-8E4D-A846-1D0A07ED500F}">
      <dsp:nvSpPr>
        <dsp:cNvPr id="0" name=""/>
        <dsp:cNvSpPr/>
      </dsp:nvSpPr>
      <dsp:spPr>
        <a:xfrm>
          <a:off x="0" y="862117"/>
          <a:ext cx="6900512" cy="695565"/>
        </a:xfrm>
        <a:prstGeom prst="roundRect">
          <a:avLst/>
        </a:prstGeom>
        <a:solidFill>
          <a:schemeClr val="accent5">
            <a:hueOff val="2901644"/>
            <a:satOff val="1282"/>
            <a:lumOff val="-140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Lateral flexion </a:t>
          </a:r>
          <a:endParaRPr lang="en-US" sz="2900" kern="1200"/>
        </a:p>
      </dsp:txBody>
      <dsp:txXfrm>
        <a:off x="33955" y="896072"/>
        <a:ext cx="6832602" cy="627655"/>
      </dsp:txXfrm>
    </dsp:sp>
    <dsp:sp modelId="{212E4E7A-3DE8-7D4B-9B97-53B1226BEFE8}">
      <dsp:nvSpPr>
        <dsp:cNvPr id="0" name=""/>
        <dsp:cNvSpPr/>
      </dsp:nvSpPr>
      <dsp:spPr>
        <a:xfrm>
          <a:off x="0" y="1641202"/>
          <a:ext cx="6900512" cy="695565"/>
        </a:xfrm>
        <a:prstGeom prst="roundRect">
          <a:avLst/>
        </a:prstGeom>
        <a:solidFill>
          <a:schemeClr val="accent5">
            <a:hueOff val="5803288"/>
            <a:satOff val="2564"/>
            <a:lumOff val="-281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Abduction and adduction </a:t>
          </a:r>
          <a:endParaRPr lang="en-US" sz="2900" kern="1200"/>
        </a:p>
      </dsp:txBody>
      <dsp:txXfrm>
        <a:off x="33955" y="1675157"/>
        <a:ext cx="6832602" cy="627655"/>
      </dsp:txXfrm>
    </dsp:sp>
    <dsp:sp modelId="{123C1C9C-93A5-A142-85A0-3E908A98FE12}">
      <dsp:nvSpPr>
        <dsp:cNvPr id="0" name=""/>
        <dsp:cNvSpPr/>
      </dsp:nvSpPr>
      <dsp:spPr>
        <a:xfrm>
          <a:off x="0" y="2420287"/>
          <a:ext cx="6900512" cy="695565"/>
        </a:xfrm>
        <a:prstGeom prst="roundRect">
          <a:avLst/>
        </a:prstGeom>
        <a:solidFill>
          <a:schemeClr val="accent5">
            <a:hueOff val="8704932"/>
            <a:satOff val="3846"/>
            <a:lumOff val="-42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Medial and lateral rotation </a:t>
          </a:r>
          <a:endParaRPr lang="en-US" sz="2900" kern="1200"/>
        </a:p>
      </dsp:txBody>
      <dsp:txXfrm>
        <a:off x="33955" y="2454242"/>
        <a:ext cx="6832602" cy="627655"/>
      </dsp:txXfrm>
    </dsp:sp>
    <dsp:sp modelId="{7A74B97D-B0A4-E647-983F-33F18FF17FE7}">
      <dsp:nvSpPr>
        <dsp:cNvPr id="0" name=""/>
        <dsp:cNvSpPr/>
      </dsp:nvSpPr>
      <dsp:spPr>
        <a:xfrm>
          <a:off x="0" y="3199373"/>
          <a:ext cx="6900512" cy="695565"/>
        </a:xfrm>
        <a:prstGeom prst="roundRect">
          <a:avLst/>
        </a:prstGeom>
        <a:solidFill>
          <a:schemeClr val="accent5">
            <a:hueOff val="11606576"/>
            <a:satOff val="5128"/>
            <a:lumOff val="-562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Circumduction </a:t>
          </a:r>
          <a:endParaRPr lang="en-US" sz="2900" kern="1200"/>
        </a:p>
      </dsp:txBody>
      <dsp:txXfrm>
        <a:off x="33955" y="3233328"/>
        <a:ext cx="6832602" cy="627655"/>
      </dsp:txXfrm>
    </dsp:sp>
    <dsp:sp modelId="{7FEF413C-E5CF-8142-A1C2-244C103156CB}">
      <dsp:nvSpPr>
        <dsp:cNvPr id="0" name=""/>
        <dsp:cNvSpPr/>
      </dsp:nvSpPr>
      <dsp:spPr>
        <a:xfrm>
          <a:off x="0" y="3978458"/>
          <a:ext cx="6900512" cy="695565"/>
        </a:xfrm>
        <a:prstGeom prst="roundRect">
          <a:avLst/>
        </a:prstGeom>
        <a:solidFill>
          <a:schemeClr val="accent5">
            <a:hueOff val="14508220"/>
            <a:satOff val="6410"/>
            <a:lumOff val="-70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Pronation and supination</a:t>
          </a:r>
          <a:endParaRPr lang="en-US" sz="2900" kern="1200"/>
        </a:p>
      </dsp:txBody>
      <dsp:txXfrm>
        <a:off x="33955" y="4012413"/>
        <a:ext cx="6832602" cy="627655"/>
      </dsp:txXfrm>
    </dsp:sp>
    <dsp:sp modelId="{299B2F30-F949-AC4A-A18B-0E5B3787793C}">
      <dsp:nvSpPr>
        <dsp:cNvPr id="0" name=""/>
        <dsp:cNvSpPr/>
      </dsp:nvSpPr>
      <dsp:spPr>
        <a:xfrm>
          <a:off x="0" y="4757543"/>
          <a:ext cx="6900512" cy="695565"/>
        </a:xfrm>
        <a:prstGeom prst="roundRect">
          <a:avLst/>
        </a:prstGeom>
        <a:solidFill>
          <a:schemeClr val="accent5">
            <a:hueOff val="17409864"/>
            <a:satOff val="7692"/>
            <a:lumOff val="-8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b="1" kern="1200"/>
            <a:t>Dorsi flexion and plantar flexion </a:t>
          </a:r>
          <a:endParaRPr lang="en-US" sz="2900" kern="1200"/>
        </a:p>
      </dsp:txBody>
      <dsp:txXfrm>
        <a:off x="33955" y="4791498"/>
        <a:ext cx="6832602" cy="6276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9DD341-4E99-7349-AFB0-DAE1356A2FA1}">
      <dsp:nvSpPr>
        <dsp:cNvPr id="0" name=""/>
        <dsp:cNvSpPr/>
      </dsp:nvSpPr>
      <dsp:spPr>
        <a:xfrm>
          <a:off x="0" y="34379"/>
          <a:ext cx="10515600" cy="959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Create a ‘types of movement’ poster, include the following:</a:t>
          </a:r>
        </a:p>
      </dsp:txBody>
      <dsp:txXfrm>
        <a:off x="46834" y="81213"/>
        <a:ext cx="10421932" cy="865732"/>
      </dsp:txXfrm>
    </dsp:sp>
    <dsp:sp modelId="{DEC9E279-1378-AC40-BF33-95E3C9B36121}">
      <dsp:nvSpPr>
        <dsp:cNvPr id="0" name=""/>
        <dsp:cNvSpPr/>
      </dsp:nvSpPr>
      <dsp:spPr>
        <a:xfrm>
          <a:off x="0" y="1108979"/>
          <a:ext cx="10515600" cy="959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Each type of movement</a:t>
          </a:r>
        </a:p>
      </dsp:txBody>
      <dsp:txXfrm>
        <a:off x="46834" y="1155813"/>
        <a:ext cx="10421932" cy="865732"/>
      </dsp:txXfrm>
    </dsp:sp>
    <dsp:sp modelId="{4E42E5B0-4774-AD43-B0BE-58AF77926E53}">
      <dsp:nvSpPr>
        <dsp:cNvPr id="0" name=""/>
        <dsp:cNvSpPr/>
      </dsp:nvSpPr>
      <dsp:spPr>
        <a:xfrm>
          <a:off x="0" y="2183580"/>
          <a:ext cx="10515600" cy="959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Brief explanation of what each movement in </a:t>
          </a:r>
        </a:p>
      </dsp:txBody>
      <dsp:txXfrm>
        <a:off x="46834" y="2230414"/>
        <a:ext cx="10421932" cy="865732"/>
      </dsp:txXfrm>
    </dsp:sp>
    <dsp:sp modelId="{BC0F9695-A0D3-5E41-8443-8ADAE0E4AFC6}">
      <dsp:nvSpPr>
        <dsp:cNvPr id="0" name=""/>
        <dsp:cNvSpPr/>
      </dsp:nvSpPr>
      <dsp:spPr>
        <a:xfrm>
          <a:off x="0" y="3258180"/>
          <a:ext cx="10515600" cy="9594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t>A sporting example where that movement in required!</a:t>
          </a:r>
        </a:p>
      </dsp:txBody>
      <dsp:txXfrm>
        <a:off x="46834" y="3305014"/>
        <a:ext cx="10421932" cy="865732"/>
      </dsp:txXfrm>
    </dsp:sp>
  </dsp:spTree>
</dsp:drawing>
</file>

<file path=ppt/diagrams/layout1.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5:03:17.837"/>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5:55:52.904"/>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5:52:16.823"/>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6:00:11.771"/>
    </inkml:context>
    <inkml:brush xml:id="br0">
      <inkml:brushProperty name="width" value="0.1" units="cm"/>
      <inkml:brushProperty name="height" value="0.1" units="cm"/>
      <inkml:brushProperty name="color" value="#FFFFFF"/>
    </inkml:brush>
  </inkml:definitions>
  <inkml:trace contextRef="#ctx0" brushRef="#br0">1 0 128,'0'6'0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0-22T16:02:39.918"/>
    </inkml:context>
    <inkml:brush xml:id="br0">
      <inkml:brushProperty name="width" value="0.1" units="cm"/>
      <inkml:brushProperty name="height" value="0.1" units="cm"/>
      <inkml:brushProperty name="color" value="#FFFFFF"/>
    </inkml:brush>
  </inkml:definitions>
  <inkml:trace contextRef="#ctx0" brushRef="#br0">1 0 128,'0'6'0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10/22/20</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159034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10/22/20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720723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10/22/20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2115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10/22/20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452420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10/22/20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57551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10/22/20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55795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10/22/20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340378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10/22/20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83771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10/22/20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14512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10/22/20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4887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10/22/20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0253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10/22/20</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1316331674"/>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7" r:id="rId6"/>
    <p:sldLayoutId id="2147483782" r:id="rId7"/>
    <p:sldLayoutId id="2147483783" r:id="rId8"/>
    <p:sldLayoutId id="2147483784" r:id="rId9"/>
    <p:sldLayoutId id="2147483786" r:id="rId10"/>
    <p:sldLayoutId id="2147483785"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2.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3.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15.xml.rels><?xml version="1.0" encoding="UTF-8" standalone="yes"?>
<Relationships xmlns="http://schemas.openxmlformats.org/package/2006/relationships"><Relationship Id="rId2" Type="http://schemas.openxmlformats.org/officeDocument/2006/relationships/image" Target="../media/image15.tif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4.xml"/><Relationship Id="rId1" Type="http://schemas.openxmlformats.org/officeDocument/2006/relationships/slideLayout" Target="../slideLayouts/slideLayout2.xml"/><Relationship Id="rId4" Type="http://schemas.openxmlformats.org/officeDocument/2006/relationships/image" Target="../media/image16.tiff"/></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ustomXml" Target="../ink/ink1.xml"/><Relationship Id="rId1" Type="http://schemas.openxmlformats.org/officeDocument/2006/relationships/slideLayout" Target="../slideLayouts/slideLayout2.xml"/><Relationship Id="rId4" Type="http://schemas.openxmlformats.org/officeDocument/2006/relationships/image" Target="../media/image9.tiff"/></Relationships>
</file>

<file path=ppt/slides/_rels/slide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D35AE2F-5E3A-49D9-8DE1-8A333BA40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3B647B6D-A603-4E92-B18F-6FE0AB020D93}"/>
              </a:ext>
            </a:extLst>
          </p:cNvPr>
          <p:cNvPicPr>
            <a:picLocks noChangeAspect="1"/>
          </p:cNvPicPr>
          <p:nvPr/>
        </p:nvPicPr>
        <p:blipFill rotWithShape="1">
          <a:blip r:embed="rId2">
            <a:alphaModFix amt="50000"/>
          </a:blip>
          <a:srcRect t="28987" r="-1" b="14749"/>
          <a:stretch/>
        </p:blipFill>
        <p:spPr>
          <a:xfrm>
            <a:off x="20" y="10"/>
            <a:ext cx="12188930" cy="6857990"/>
          </a:xfrm>
          <a:prstGeom prst="rect">
            <a:avLst/>
          </a:prstGeom>
        </p:spPr>
      </p:pic>
      <p:sp>
        <p:nvSpPr>
          <p:cNvPr id="2" name="Title 1">
            <a:extLst>
              <a:ext uri="{FF2B5EF4-FFF2-40B4-BE49-F238E27FC236}">
                <a16:creationId xmlns:a16="http://schemas.microsoft.com/office/drawing/2014/main" id="{6374EABC-D3CD-0743-BBF0-14C509487437}"/>
              </a:ext>
            </a:extLst>
          </p:cNvPr>
          <p:cNvSpPr>
            <a:spLocks noGrp="1"/>
          </p:cNvSpPr>
          <p:nvPr>
            <p:ph type="ctrTitle"/>
          </p:nvPr>
        </p:nvSpPr>
        <p:spPr>
          <a:xfrm>
            <a:off x="1522476" y="1197611"/>
            <a:ext cx="9144000" cy="3063240"/>
          </a:xfrm>
        </p:spPr>
        <p:txBody>
          <a:bodyPr>
            <a:normAutofit/>
          </a:bodyPr>
          <a:lstStyle/>
          <a:p>
            <a:pPr algn="ctr"/>
            <a:r>
              <a:rPr lang="en-US" dirty="0"/>
              <a:t>Joint Movement</a:t>
            </a:r>
          </a:p>
        </p:txBody>
      </p:sp>
      <p:sp>
        <p:nvSpPr>
          <p:cNvPr id="22" name="Rectangle 6">
            <a:extLst>
              <a:ext uri="{FF2B5EF4-FFF2-40B4-BE49-F238E27FC236}">
                <a16:creationId xmlns:a16="http://schemas.microsoft.com/office/drawing/2014/main" id="{04D8AD8F-EF7F-481F-B99A-B851389705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6">
            <a:extLst>
              <a:ext uri="{FF2B5EF4-FFF2-40B4-BE49-F238E27FC236}">
                <a16:creationId xmlns:a16="http://schemas.microsoft.com/office/drawing/2014/main" id="{79EB4626-023C-436D-9F57-9EB4608090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902700 h 5416094"/>
              <a:gd name="connsiteX1" fmla="*/ 902700 w 10515600"/>
              <a:gd name="connsiteY1" fmla="*/ 0 h 5416094"/>
              <a:gd name="connsiteX2" fmla="*/ 1746919 w 10515600"/>
              <a:gd name="connsiteY2" fmla="*/ 0 h 5416094"/>
              <a:gd name="connsiteX3" fmla="*/ 2329833 w 10515600"/>
              <a:gd name="connsiteY3" fmla="*/ 0 h 5416094"/>
              <a:gd name="connsiteX4" fmla="*/ 2825644 w 10515600"/>
              <a:gd name="connsiteY4" fmla="*/ 0 h 5416094"/>
              <a:gd name="connsiteX5" fmla="*/ 3582762 w 10515600"/>
              <a:gd name="connsiteY5" fmla="*/ 0 h 5416094"/>
              <a:gd name="connsiteX6" fmla="*/ 4165675 w 10515600"/>
              <a:gd name="connsiteY6" fmla="*/ 0 h 5416094"/>
              <a:gd name="connsiteX7" fmla="*/ 5009894 w 10515600"/>
              <a:gd name="connsiteY7" fmla="*/ 0 h 5416094"/>
              <a:gd name="connsiteX8" fmla="*/ 5505706 w 10515600"/>
              <a:gd name="connsiteY8" fmla="*/ 0 h 5416094"/>
              <a:gd name="connsiteX9" fmla="*/ 6349925 w 10515600"/>
              <a:gd name="connsiteY9" fmla="*/ 0 h 5416094"/>
              <a:gd name="connsiteX10" fmla="*/ 6758634 w 10515600"/>
              <a:gd name="connsiteY10" fmla="*/ 0 h 5416094"/>
              <a:gd name="connsiteX11" fmla="*/ 7428650 w 10515600"/>
              <a:gd name="connsiteY11" fmla="*/ 0 h 5416094"/>
              <a:gd name="connsiteX12" fmla="*/ 8098665 w 10515600"/>
              <a:gd name="connsiteY12" fmla="*/ 0 h 5416094"/>
              <a:gd name="connsiteX13" fmla="*/ 8681579 w 10515600"/>
              <a:gd name="connsiteY13" fmla="*/ 0 h 5416094"/>
              <a:gd name="connsiteX14" fmla="*/ 9612900 w 10515600"/>
              <a:gd name="connsiteY14" fmla="*/ 0 h 5416094"/>
              <a:gd name="connsiteX15" fmla="*/ 10515600 w 10515600"/>
              <a:gd name="connsiteY15" fmla="*/ 902700 h 5416094"/>
              <a:gd name="connsiteX16" fmla="*/ 10515600 w 10515600"/>
              <a:gd name="connsiteY16" fmla="*/ 1504482 h 5416094"/>
              <a:gd name="connsiteX17" fmla="*/ 10515600 w 10515600"/>
              <a:gd name="connsiteY17" fmla="*/ 2178479 h 5416094"/>
              <a:gd name="connsiteX18" fmla="*/ 10515600 w 10515600"/>
              <a:gd name="connsiteY18" fmla="*/ 2780261 h 5416094"/>
              <a:gd name="connsiteX19" fmla="*/ 10515600 w 10515600"/>
              <a:gd name="connsiteY19" fmla="*/ 3273722 h 5416094"/>
              <a:gd name="connsiteX20" fmla="*/ 10515600 w 10515600"/>
              <a:gd name="connsiteY20" fmla="*/ 3803291 h 5416094"/>
              <a:gd name="connsiteX21" fmla="*/ 10515600 w 10515600"/>
              <a:gd name="connsiteY21" fmla="*/ 4513394 h 5416094"/>
              <a:gd name="connsiteX22" fmla="*/ 9612900 w 10515600"/>
              <a:gd name="connsiteY22" fmla="*/ 5416094 h 5416094"/>
              <a:gd name="connsiteX23" fmla="*/ 9117089 w 10515600"/>
              <a:gd name="connsiteY23" fmla="*/ 5416094 h 5416094"/>
              <a:gd name="connsiteX24" fmla="*/ 8708379 w 10515600"/>
              <a:gd name="connsiteY24" fmla="*/ 5416094 h 5416094"/>
              <a:gd name="connsiteX25" fmla="*/ 8299670 w 10515600"/>
              <a:gd name="connsiteY25" fmla="*/ 5416094 h 5416094"/>
              <a:gd name="connsiteX26" fmla="*/ 7629654 w 10515600"/>
              <a:gd name="connsiteY26" fmla="*/ 5416094 h 5416094"/>
              <a:gd name="connsiteX27" fmla="*/ 7133843 w 10515600"/>
              <a:gd name="connsiteY27" fmla="*/ 5416094 h 5416094"/>
              <a:gd name="connsiteX28" fmla="*/ 6376726 w 10515600"/>
              <a:gd name="connsiteY28" fmla="*/ 5416094 h 5416094"/>
              <a:gd name="connsiteX29" fmla="*/ 5880914 w 10515600"/>
              <a:gd name="connsiteY29" fmla="*/ 5416094 h 5416094"/>
              <a:gd name="connsiteX30" fmla="*/ 5123797 w 10515600"/>
              <a:gd name="connsiteY30" fmla="*/ 5416094 h 5416094"/>
              <a:gd name="connsiteX31" fmla="*/ 4715088 w 10515600"/>
              <a:gd name="connsiteY31" fmla="*/ 5416094 h 5416094"/>
              <a:gd name="connsiteX32" fmla="*/ 3957970 w 10515600"/>
              <a:gd name="connsiteY32" fmla="*/ 5416094 h 5416094"/>
              <a:gd name="connsiteX33" fmla="*/ 3462159 w 10515600"/>
              <a:gd name="connsiteY33" fmla="*/ 5416094 h 5416094"/>
              <a:gd name="connsiteX34" fmla="*/ 3053449 w 10515600"/>
              <a:gd name="connsiteY34" fmla="*/ 5416094 h 5416094"/>
              <a:gd name="connsiteX35" fmla="*/ 2557638 w 10515600"/>
              <a:gd name="connsiteY35" fmla="*/ 5416094 h 5416094"/>
              <a:gd name="connsiteX36" fmla="*/ 1800521 w 10515600"/>
              <a:gd name="connsiteY36" fmla="*/ 5416094 h 5416094"/>
              <a:gd name="connsiteX37" fmla="*/ 902700 w 10515600"/>
              <a:gd name="connsiteY37" fmla="*/ 5416094 h 5416094"/>
              <a:gd name="connsiteX38" fmla="*/ 0 w 10515600"/>
              <a:gd name="connsiteY38" fmla="*/ 4513394 h 5416094"/>
              <a:gd name="connsiteX39" fmla="*/ 0 w 10515600"/>
              <a:gd name="connsiteY39" fmla="*/ 3911612 h 5416094"/>
              <a:gd name="connsiteX40" fmla="*/ 0 w 10515600"/>
              <a:gd name="connsiteY40" fmla="*/ 3309829 h 5416094"/>
              <a:gd name="connsiteX41" fmla="*/ 0 w 10515600"/>
              <a:gd name="connsiteY41" fmla="*/ 2780261 h 5416094"/>
              <a:gd name="connsiteX42" fmla="*/ 0 w 10515600"/>
              <a:gd name="connsiteY42" fmla="*/ 2106265 h 5416094"/>
              <a:gd name="connsiteX43" fmla="*/ 0 w 10515600"/>
              <a:gd name="connsiteY43" fmla="*/ 1504482 h 5416094"/>
              <a:gd name="connsiteX44" fmla="*/ 0 w 10515600"/>
              <a:gd name="connsiteY44" fmla="*/ 90270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515600" h="5416094" extrusionOk="0">
                <a:moveTo>
                  <a:pt x="0" y="902700"/>
                </a:moveTo>
                <a:cubicBezTo>
                  <a:pt x="-57306" y="368805"/>
                  <a:pt x="305054" y="37193"/>
                  <a:pt x="902700" y="0"/>
                </a:cubicBezTo>
                <a:cubicBezTo>
                  <a:pt x="1280419" y="-35006"/>
                  <a:pt x="1407743" y="-35339"/>
                  <a:pt x="1746919" y="0"/>
                </a:cubicBezTo>
                <a:cubicBezTo>
                  <a:pt x="2086095" y="35339"/>
                  <a:pt x="2146539" y="-12333"/>
                  <a:pt x="2329833" y="0"/>
                </a:cubicBezTo>
                <a:cubicBezTo>
                  <a:pt x="2513127" y="12333"/>
                  <a:pt x="2706706" y="12952"/>
                  <a:pt x="2825644" y="0"/>
                </a:cubicBezTo>
                <a:cubicBezTo>
                  <a:pt x="2944582" y="-12952"/>
                  <a:pt x="3420817" y="-27100"/>
                  <a:pt x="3582762" y="0"/>
                </a:cubicBezTo>
                <a:cubicBezTo>
                  <a:pt x="3744707" y="27100"/>
                  <a:pt x="4023584" y="-9167"/>
                  <a:pt x="4165675" y="0"/>
                </a:cubicBezTo>
                <a:cubicBezTo>
                  <a:pt x="4307766" y="9167"/>
                  <a:pt x="4770188" y="27031"/>
                  <a:pt x="5009894" y="0"/>
                </a:cubicBezTo>
                <a:cubicBezTo>
                  <a:pt x="5249600" y="-27031"/>
                  <a:pt x="5349881" y="-194"/>
                  <a:pt x="5505706" y="0"/>
                </a:cubicBezTo>
                <a:cubicBezTo>
                  <a:pt x="5661531" y="194"/>
                  <a:pt x="6129254" y="-29363"/>
                  <a:pt x="6349925" y="0"/>
                </a:cubicBezTo>
                <a:cubicBezTo>
                  <a:pt x="6570596" y="29363"/>
                  <a:pt x="6581199" y="-14617"/>
                  <a:pt x="6758634" y="0"/>
                </a:cubicBezTo>
                <a:cubicBezTo>
                  <a:pt x="6936069" y="14617"/>
                  <a:pt x="7246491" y="25675"/>
                  <a:pt x="7428650" y="0"/>
                </a:cubicBezTo>
                <a:cubicBezTo>
                  <a:pt x="7610809" y="-25675"/>
                  <a:pt x="7825190" y="-17078"/>
                  <a:pt x="8098665" y="0"/>
                </a:cubicBezTo>
                <a:cubicBezTo>
                  <a:pt x="8372141" y="17078"/>
                  <a:pt x="8559625" y="-21568"/>
                  <a:pt x="8681579" y="0"/>
                </a:cubicBezTo>
                <a:cubicBezTo>
                  <a:pt x="8803533" y="21568"/>
                  <a:pt x="9307226" y="-46066"/>
                  <a:pt x="9612900" y="0"/>
                </a:cubicBezTo>
                <a:cubicBezTo>
                  <a:pt x="10119954" y="-10560"/>
                  <a:pt x="10418674" y="366684"/>
                  <a:pt x="10515600" y="902700"/>
                </a:cubicBezTo>
                <a:cubicBezTo>
                  <a:pt x="10494548" y="1140809"/>
                  <a:pt x="10524881" y="1252168"/>
                  <a:pt x="10515600" y="1504482"/>
                </a:cubicBezTo>
                <a:cubicBezTo>
                  <a:pt x="10506319" y="1756796"/>
                  <a:pt x="10494309" y="1995078"/>
                  <a:pt x="10515600" y="2178479"/>
                </a:cubicBezTo>
                <a:cubicBezTo>
                  <a:pt x="10536891" y="2361880"/>
                  <a:pt x="10522845" y="2487483"/>
                  <a:pt x="10515600" y="2780261"/>
                </a:cubicBezTo>
                <a:cubicBezTo>
                  <a:pt x="10508355" y="3073039"/>
                  <a:pt x="10533694" y="3138252"/>
                  <a:pt x="10515600" y="3273722"/>
                </a:cubicBezTo>
                <a:cubicBezTo>
                  <a:pt x="10497506" y="3409192"/>
                  <a:pt x="10514952" y="3569910"/>
                  <a:pt x="10515600" y="3803291"/>
                </a:cubicBezTo>
                <a:cubicBezTo>
                  <a:pt x="10516248" y="4036672"/>
                  <a:pt x="10499126" y="4317688"/>
                  <a:pt x="10515600" y="4513394"/>
                </a:cubicBezTo>
                <a:cubicBezTo>
                  <a:pt x="10585499" y="4997151"/>
                  <a:pt x="10115437" y="5453981"/>
                  <a:pt x="9612900" y="5416094"/>
                </a:cubicBezTo>
                <a:cubicBezTo>
                  <a:pt x="9473271" y="5418358"/>
                  <a:pt x="9316384" y="5423764"/>
                  <a:pt x="9117089" y="5416094"/>
                </a:cubicBezTo>
                <a:cubicBezTo>
                  <a:pt x="8917794" y="5408424"/>
                  <a:pt x="8902141" y="5433256"/>
                  <a:pt x="8708379" y="5416094"/>
                </a:cubicBezTo>
                <a:cubicBezTo>
                  <a:pt x="8514617" y="5398933"/>
                  <a:pt x="8454700" y="5422387"/>
                  <a:pt x="8299670" y="5416094"/>
                </a:cubicBezTo>
                <a:cubicBezTo>
                  <a:pt x="8144640" y="5409801"/>
                  <a:pt x="7907022" y="5398388"/>
                  <a:pt x="7629654" y="5416094"/>
                </a:cubicBezTo>
                <a:cubicBezTo>
                  <a:pt x="7352286" y="5433800"/>
                  <a:pt x="7244777" y="5409877"/>
                  <a:pt x="7133843" y="5416094"/>
                </a:cubicBezTo>
                <a:cubicBezTo>
                  <a:pt x="7022909" y="5422311"/>
                  <a:pt x="6748865" y="5379753"/>
                  <a:pt x="6376726" y="5416094"/>
                </a:cubicBezTo>
                <a:cubicBezTo>
                  <a:pt x="6004587" y="5452435"/>
                  <a:pt x="5991442" y="5438860"/>
                  <a:pt x="5880914" y="5416094"/>
                </a:cubicBezTo>
                <a:cubicBezTo>
                  <a:pt x="5770386" y="5393328"/>
                  <a:pt x="5294303" y="5440618"/>
                  <a:pt x="5123797" y="5416094"/>
                </a:cubicBezTo>
                <a:cubicBezTo>
                  <a:pt x="4953291" y="5391570"/>
                  <a:pt x="4828705" y="5430421"/>
                  <a:pt x="4715088" y="5416094"/>
                </a:cubicBezTo>
                <a:cubicBezTo>
                  <a:pt x="4601471" y="5401767"/>
                  <a:pt x="4227806" y="5381491"/>
                  <a:pt x="3957970" y="5416094"/>
                </a:cubicBezTo>
                <a:cubicBezTo>
                  <a:pt x="3688134" y="5450697"/>
                  <a:pt x="3670638" y="5425309"/>
                  <a:pt x="3462159" y="5416094"/>
                </a:cubicBezTo>
                <a:cubicBezTo>
                  <a:pt x="3253680" y="5406879"/>
                  <a:pt x="3167443" y="5432031"/>
                  <a:pt x="3053449" y="5416094"/>
                </a:cubicBezTo>
                <a:cubicBezTo>
                  <a:pt x="2939455" y="5400158"/>
                  <a:pt x="2701485" y="5433995"/>
                  <a:pt x="2557638" y="5416094"/>
                </a:cubicBezTo>
                <a:cubicBezTo>
                  <a:pt x="2413791" y="5398193"/>
                  <a:pt x="2168647" y="5424510"/>
                  <a:pt x="1800521" y="5416094"/>
                </a:cubicBezTo>
                <a:cubicBezTo>
                  <a:pt x="1432395" y="5407678"/>
                  <a:pt x="1261364" y="5454497"/>
                  <a:pt x="902700" y="5416094"/>
                </a:cubicBezTo>
                <a:cubicBezTo>
                  <a:pt x="519468" y="5419760"/>
                  <a:pt x="63003" y="5077223"/>
                  <a:pt x="0" y="4513394"/>
                </a:cubicBezTo>
                <a:cubicBezTo>
                  <a:pt x="-20265" y="4243495"/>
                  <a:pt x="27650" y="4053844"/>
                  <a:pt x="0" y="3911612"/>
                </a:cubicBezTo>
                <a:cubicBezTo>
                  <a:pt x="-27650" y="3769380"/>
                  <a:pt x="24988" y="3469350"/>
                  <a:pt x="0" y="3309829"/>
                </a:cubicBezTo>
                <a:cubicBezTo>
                  <a:pt x="-24988" y="3150308"/>
                  <a:pt x="-16973" y="2933511"/>
                  <a:pt x="0" y="2780261"/>
                </a:cubicBezTo>
                <a:cubicBezTo>
                  <a:pt x="16973" y="2627011"/>
                  <a:pt x="-11552" y="2315258"/>
                  <a:pt x="0" y="2106265"/>
                </a:cubicBezTo>
                <a:cubicBezTo>
                  <a:pt x="11552" y="1897272"/>
                  <a:pt x="-9167" y="1726905"/>
                  <a:pt x="0" y="1504482"/>
                </a:cubicBezTo>
                <a:cubicBezTo>
                  <a:pt x="9167" y="1282059"/>
                  <a:pt x="10972" y="1160784"/>
                  <a:pt x="0" y="902700"/>
                </a:cubicBezTo>
                <a:close/>
              </a:path>
            </a:pathLst>
          </a:custGeom>
          <a:noFill/>
          <a:ln w="60325" cap="rnd">
            <a:solidFill>
              <a:schemeClr val="tx1"/>
            </a:solidFill>
            <a:round/>
            <a:extLst>
              <a:ext uri="{C807C97D-BFC1-408E-A445-0C87EB9F89A2}">
                <ask:lineSketchStyleProps xmlns:ask="http://schemas.microsoft.com/office/drawing/2018/sketchyshapes" sd="1219033472">
                  <a:prstGeom prst="round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1416723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44042-7A7C-6148-8F06-DBFA5F7267FE}"/>
              </a:ext>
            </a:extLst>
          </p:cNvPr>
          <p:cNvSpPr>
            <a:spLocks noGrp="1"/>
          </p:cNvSpPr>
          <p:nvPr>
            <p:ph type="title"/>
          </p:nvPr>
        </p:nvSpPr>
        <p:spPr/>
        <p:txBody>
          <a:bodyPr/>
          <a:lstStyle/>
          <a:p>
            <a:r>
              <a:rPr lang="en-US" dirty="0"/>
              <a:t>Abduction</a:t>
            </a:r>
          </a:p>
        </p:txBody>
      </p:sp>
      <p:sp>
        <p:nvSpPr>
          <p:cNvPr id="3" name="Content Placeholder 2">
            <a:extLst>
              <a:ext uri="{FF2B5EF4-FFF2-40B4-BE49-F238E27FC236}">
                <a16:creationId xmlns:a16="http://schemas.microsoft.com/office/drawing/2014/main" id="{B66C415D-9FED-6747-B982-ECF689EB602C}"/>
              </a:ext>
            </a:extLst>
          </p:cNvPr>
          <p:cNvSpPr>
            <a:spLocks noGrp="1"/>
          </p:cNvSpPr>
          <p:nvPr>
            <p:ph idx="1"/>
          </p:nvPr>
        </p:nvSpPr>
        <p:spPr/>
        <p:txBody>
          <a:bodyPr/>
          <a:lstStyle/>
          <a:p>
            <a:r>
              <a:rPr lang="en-US" sz="4000" dirty="0"/>
              <a:t> Abduction – This movement is performed when it’s away from the midline of the body. A jumping jack would be a good example of abduction.</a:t>
            </a:r>
          </a:p>
          <a:p>
            <a:endParaRPr lang="en-US" dirty="0"/>
          </a:p>
          <a:p>
            <a:pPr marL="0" indent="0">
              <a:buNone/>
            </a:pPr>
            <a:endParaRPr lang="en-US" dirty="0"/>
          </a:p>
        </p:txBody>
      </p:sp>
      <p:pic>
        <p:nvPicPr>
          <p:cNvPr id="4" name="Picture 3">
            <a:extLst>
              <a:ext uri="{FF2B5EF4-FFF2-40B4-BE49-F238E27FC236}">
                <a16:creationId xmlns:a16="http://schemas.microsoft.com/office/drawing/2014/main" id="{680B6588-13A4-1A42-87BD-C3A3C91DC51B}"/>
              </a:ext>
            </a:extLst>
          </p:cNvPr>
          <p:cNvPicPr>
            <a:picLocks noChangeAspect="1"/>
          </p:cNvPicPr>
          <p:nvPr/>
        </p:nvPicPr>
        <p:blipFill rotWithShape="1">
          <a:blip r:embed="rId2"/>
          <a:srcRect r="-2459" b="8027"/>
          <a:stretch/>
        </p:blipFill>
        <p:spPr>
          <a:xfrm>
            <a:off x="8791574" y="2597382"/>
            <a:ext cx="3025287" cy="4095773"/>
          </a:xfrm>
          <a:prstGeom prst="rect">
            <a:avLst/>
          </a:prstGeom>
        </p:spPr>
      </p:pic>
      <p:sp>
        <p:nvSpPr>
          <p:cNvPr id="5" name="Rectangular Callout 4">
            <a:extLst>
              <a:ext uri="{FF2B5EF4-FFF2-40B4-BE49-F238E27FC236}">
                <a16:creationId xmlns:a16="http://schemas.microsoft.com/office/drawing/2014/main" id="{91F6FB60-02D0-2D4A-A203-1D8FEFFFC32D}"/>
              </a:ext>
            </a:extLst>
          </p:cNvPr>
          <p:cNvSpPr/>
          <p:nvPr/>
        </p:nvSpPr>
        <p:spPr>
          <a:xfrm>
            <a:off x="838200" y="3429000"/>
            <a:ext cx="4999892" cy="2432538"/>
          </a:xfrm>
          <a:prstGeom prst="wedgeRectCallout">
            <a:avLst>
              <a:gd name="adj1" fmla="val -38184"/>
              <a:gd name="adj2" fmla="val 7406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A good way to remember this is, if you think of ’abducting’ something it would mean ‘taking it away</a:t>
            </a:r>
            <a:r>
              <a:rPr lang="en-US" sz="4400" dirty="0"/>
              <a:t>!’. </a:t>
            </a:r>
          </a:p>
        </p:txBody>
      </p:sp>
    </p:spTree>
    <p:extLst>
      <p:ext uri="{BB962C8B-B14F-4D97-AF65-F5344CB8AC3E}">
        <p14:creationId xmlns:p14="http://schemas.microsoft.com/office/powerpoint/2010/main" val="3234150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C86130-55F7-314A-A84A-82233E0188BA}"/>
              </a:ext>
            </a:extLst>
          </p:cNvPr>
          <p:cNvSpPr>
            <a:spLocks noGrp="1"/>
          </p:cNvSpPr>
          <p:nvPr>
            <p:ph type="title"/>
          </p:nvPr>
        </p:nvSpPr>
        <p:spPr/>
        <p:txBody>
          <a:bodyPr/>
          <a:lstStyle/>
          <a:p>
            <a:r>
              <a:rPr lang="en-US" dirty="0"/>
              <a:t>Adduction</a:t>
            </a:r>
          </a:p>
        </p:txBody>
      </p:sp>
      <p:sp>
        <p:nvSpPr>
          <p:cNvPr id="3" name="Content Placeholder 2">
            <a:extLst>
              <a:ext uri="{FF2B5EF4-FFF2-40B4-BE49-F238E27FC236}">
                <a16:creationId xmlns:a16="http://schemas.microsoft.com/office/drawing/2014/main" id="{2CEE9616-56E1-FF41-A17A-BFE8DFC63BFA}"/>
              </a:ext>
            </a:extLst>
          </p:cNvPr>
          <p:cNvSpPr>
            <a:spLocks noGrp="1"/>
          </p:cNvSpPr>
          <p:nvPr>
            <p:ph idx="1"/>
          </p:nvPr>
        </p:nvSpPr>
        <p:spPr/>
        <p:txBody>
          <a:bodyPr>
            <a:normAutofit/>
          </a:bodyPr>
          <a:lstStyle/>
          <a:p>
            <a:r>
              <a:rPr lang="en-US" sz="3600" b="1" dirty="0"/>
              <a:t> Adduction – </a:t>
            </a:r>
            <a:r>
              <a:rPr lang="en-US" sz="3600" dirty="0"/>
              <a:t>this is the opposite to abduction, when adduction is performed the movement is towards the midline of the body. A good example of this would be when the person completing the jumping jack returned to their original position. </a:t>
            </a:r>
          </a:p>
        </p:txBody>
      </p:sp>
      <p:sp>
        <p:nvSpPr>
          <p:cNvPr id="4" name="Rectangular Callout 3">
            <a:extLst>
              <a:ext uri="{FF2B5EF4-FFF2-40B4-BE49-F238E27FC236}">
                <a16:creationId xmlns:a16="http://schemas.microsoft.com/office/drawing/2014/main" id="{055FFE0F-D014-7D46-82DB-2A637B9F78B3}"/>
              </a:ext>
            </a:extLst>
          </p:cNvPr>
          <p:cNvSpPr/>
          <p:nvPr/>
        </p:nvSpPr>
        <p:spPr>
          <a:xfrm>
            <a:off x="3938953" y="4006796"/>
            <a:ext cx="4788877" cy="2413244"/>
          </a:xfrm>
          <a:prstGeom prst="wedgeRectCallout">
            <a:avLst>
              <a:gd name="adj1" fmla="val -33073"/>
              <a:gd name="adj2" fmla="val 6832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Remember adduction, is adding to the body!</a:t>
            </a:r>
          </a:p>
        </p:txBody>
      </p:sp>
    </p:spTree>
    <p:extLst>
      <p:ext uri="{BB962C8B-B14F-4D97-AF65-F5344CB8AC3E}">
        <p14:creationId xmlns:p14="http://schemas.microsoft.com/office/powerpoint/2010/main" val="18306749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F4AE179-A75B-4007-B5FA-8139ACF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58969" y="1168517"/>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9FE242"/>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35A496B9-916A-414B-BDB8-CBD0AB748FCD}"/>
              </a:ext>
            </a:extLst>
          </p:cNvPr>
          <p:cNvSpPr>
            <a:spLocks noGrp="1"/>
          </p:cNvSpPr>
          <p:nvPr>
            <p:ph type="title"/>
          </p:nvPr>
        </p:nvSpPr>
        <p:spPr>
          <a:xfrm>
            <a:off x="7124135" y="2156348"/>
            <a:ext cx="3971495" cy="1866748"/>
          </a:xfrm>
        </p:spPr>
        <p:txBody>
          <a:bodyPr vert="horz" lIns="91440" tIns="45720" rIns="91440" bIns="45720" rtlCol="0" anchor="b">
            <a:normAutofit/>
          </a:bodyPr>
          <a:lstStyle/>
          <a:p>
            <a:pPr algn="ctr">
              <a:lnSpc>
                <a:spcPct val="90000"/>
              </a:lnSpc>
            </a:pPr>
            <a:r>
              <a:rPr lang="en-US" sz="4100">
                <a:solidFill>
                  <a:srgbClr val="FFFFFF"/>
                </a:solidFill>
              </a:rPr>
              <a:t>Which one is abduction/ adduction? </a:t>
            </a:r>
          </a:p>
        </p:txBody>
      </p:sp>
      <p:sp>
        <p:nvSpPr>
          <p:cNvPr id="15"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9FE242"/>
          </a:solidFill>
          <a:ln w="38100" cap="rnd">
            <a:solidFill>
              <a:srgbClr val="9FE24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98C89C9A-A2E6-0A49-ACD6-3225D1F60C5A}"/>
              </a:ext>
            </a:extLst>
          </p:cNvPr>
          <p:cNvPicPr>
            <a:picLocks noGrp="1" noChangeAspect="1"/>
          </p:cNvPicPr>
          <p:nvPr>
            <p:ph idx="1"/>
          </p:nvPr>
        </p:nvPicPr>
        <p:blipFill>
          <a:blip r:embed="rId2"/>
          <a:stretch>
            <a:fillRect/>
          </a:stretch>
        </p:blipFill>
        <p:spPr>
          <a:xfrm>
            <a:off x="643467" y="656387"/>
            <a:ext cx="5715393" cy="5715393"/>
          </a:xfrm>
          <a:prstGeom prst="rect">
            <a:avLst/>
          </a:prstGeom>
        </p:spPr>
      </p:pic>
      <p:sp>
        <p:nvSpPr>
          <p:cNvPr id="5" name="Oval Callout 4">
            <a:extLst>
              <a:ext uri="{FF2B5EF4-FFF2-40B4-BE49-F238E27FC236}">
                <a16:creationId xmlns:a16="http://schemas.microsoft.com/office/drawing/2014/main" id="{E21D4BFC-8034-5D43-8961-29C21EB1B04C}"/>
              </a:ext>
            </a:extLst>
          </p:cNvPr>
          <p:cNvSpPr/>
          <p:nvPr/>
        </p:nvSpPr>
        <p:spPr>
          <a:xfrm>
            <a:off x="8256098" y="4355841"/>
            <a:ext cx="2038663" cy="1724585"/>
          </a:xfrm>
          <a:prstGeom prst="wedgeEllipseCallout">
            <a:avLst>
              <a:gd name="adj1" fmla="val -70833"/>
              <a:gd name="adj2" fmla="val 6076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Explain your answer</a:t>
            </a:r>
            <a:endParaRPr lang="en-US" dirty="0"/>
          </a:p>
        </p:txBody>
      </p:sp>
    </p:spTree>
    <p:extLst>
      <p:ext uri="{BB962C8B-B14F-4D97-AF65-F5344CB8AC3E}">
        <p14:creationId xmlns:p14="http://schemas.microsoft.com/office/powerpoint/2010/main" val="40515155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1E006E-BA41-4B4B-B837-28BF5770F820}"/>
              </a:ext>
            </a:extLst>
          </p:cNvPr>
          <p:cNvSpPr>
            <a:spLocks noGrp="1"/>
          </p:cNvSpPr>
          <p:nvPr>
            <p:ph type="title"/>
          </p:nvPr>
        </p:nvSpPr>
        <p:spPr>
          <a:xfrm>
            <a:off x="630936" y="639520"/>
            <a:ext cx="3429000" cy="1719072"/>
          </a:xfrm>
        </p:spPr>
        <p:txBody>
          <a:bodyPr anchor="b">
            <a:normAutofit/>
          </a:bodyPr>
          <a:lstStyle/>
          <a:p>
            <a:pPr>
              <a:lnSpc>
                <a:spcPct val="90000"/>
              </a:lnSpc>
            </a:pPr>
            <a:r>
              <a:rPr lang="en-US" sz="3700"/>
              <a:t>Horizontal abduction and adduction</a:t>
            </a:r>
          </a:p>
        </p:txBody>
      </p:sp>
      <p:sp>
        <p:nvSpPr>
          <p:cNvPr id="17"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9084" y="2532888"/>
            <a:ext cx="3291840" cy="18288"/>
          </a:xfrm>
          <a:custGeom>
            <a:avLst/>
            <a:gdLst>
              <a:gd name="connsiteX0" fmla="*/ 0 w 3291840"/>
              <a:gd name="connsiteY0" fmla="*/ 0 h 18288"/>
              <a:gd name="connsiteX1" fmla="*/ 625450 w 3291840"/>
              <a:gd name="connsiteY1" fmla="*/ 0 h 18288"/>
              <a:gd name="connsiteX2" fmla="*/ 1283818 w 3291840"/>
              <a:gd name="connsiteY2" fmla="*/ 0 h 18288"/>
              <a:gd name="connsiteX3" fmla="*/ 1975104 w 3291840"/>
              <a:gd name="connsiteY3" fmla="*/ 0 h 18288"/>
              <a:gd name="connsiteX4" fmla="*/ 2666390 w 3291840"/>
              <a:gd name="connsiteY4" fmla="*/ 0 h 18288"/>
              <a:gd name="connsiteX5" fmla="*/ 3291840 w 3291840"/>
              <a:gd name="connsiteY5" fmla="*/ 0 h 18288"/>
              <a:gd name="connsiteX6" fmla="*/ 3291840 w 3291840"/>
              <a:gd name="connsiteY6" fmla="*/ 18288 h 18288"/>
              <a:gd name="connsiteX7" fmla="*/ 2567635 w 3291840"/>
              <a:gd name="connsiteY7" fmla="*/ 18288 h 18288"/>
              <a:gd name="connsiteX8" fmla="*/ 1843430 w 3291840"/>
              <a:gd name="connsiteY8" fmla="*/ 18288 h 18288"/>
              <a:gd name="connsiteX9" fmla="*/ 1185062 w 3291840"/>
              <a:gd name="connsiteY9" fmla="*/ 18288 h 18288"/>
              <a:gd name="connsiteX10" fmla="*/ 0 w 3291840"/>
              <a:gd name="connsiteY10" fmla="*/ 18288 h 18288"/>
              <a:gd name="connsiteX11" fmla="*/ 0 w 3291840"/>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1840" h="18288" fill="none" extrusionOk="0">
                <a:moveTo>
                  <a:pt x="0" y="0"/>
                </a:moveTo>
                <a:cubicBezTo>
                  <a:pt x="173613" y="5552"/>
                  <a:pt x="489242" y="1770"/>
                  <a:pt x="625450" y="0"/>
                </a:cubicBezTo>
                <a:cubicBezTo>
                  <a:pt x="761658" y="-1770"/>
                  <a:pt x="1015131" y="32079"/>
                  <a:pt x="1283818" y="0"/>
                </a:cubicBezTo>
                <a:cubicBezTo>
                  <a:pt x="1552505" y="-32079"/>
                  <a:pt x="1752773" y="10771"/>
                  <a:pt x="1975104" y="0"/>
                </a:cubicBezTo>
                <a:cubicBezTo>
                  <a:pt x="2197435" y="-10771"/>
                  <a:pt x="2433070" y="21341"/>
                  <a:pt x="2666390" y="0"/>
                </a:cubicBezTo>
                <a:cubicBezTo>
                  <a:pt x="2899710" y="-21341"/>
                  <a:pt x="3028437" y="16612"/>
                  <a:pt x="3291840" y="0"/>
                </a:cubicBezTo>
                <a:cubicBezTo>
                  <a:pt x="3291131" y="8157"/>
                  <a:pt x="3291427" y="12125"/>
                  <a:pt x="3291840" y="18288"/>
                </a:cubicBezTo>
                <a:cubicBezTo>
                  <a:pt x="3043276" y="37868"/>
                  <a:pt x="2921041" y="-12908"/>
                  <a:pt x="2567635" y="18288"/>
                </a:cubicBezTo>
                <a:cubicBezTo>
                  <a:pt x="2214230" y="49484"/>
                  <a:pt x="2189623" y="-13019"/>
                  <a:pt x="1843430" y="18288"/>
                </a:cubicBezTo>
                <a:cubicBezTo>
                  <a:pt x="1497237" y="49595"/>
                  <a:pt x="1492584" y="29180"/>
                  <a:pt x="1185062" y="18288"/>
                </a:cubicBezTo>
                <a:cubicBezTo>
                  <a:pt x="877540" y="7396"/>
                  <a:pt x="313238" y="46443"/>
                  <a:pt x="0" y="18288"/>
                </a:cubicBezTo>
                <a:cubicBezTo>
                  <a:pt x="-46" y="12483"/>
                  <a:pt x="-203" y="6491"/>
                  <a:pt x="0" y="0"/>
                </a:cubicBezTo>
                <a:close/>
              </a:path>
              <a:path w="3291840" h="18288" stroke="0" extrusionOk="0">
                <a:moveTo>
                  <a:pt x="0" y="0"/>
                </a:moveTo>
                <a:cubicBezTo>
                  <a:pt x="281971" y="23935"/>
                  <a:pt x="485873" y="-14021"/>
                  <a:pt x="625450" y="0"/>
                </a:cubicBezTo>
                <a:cubicBezTo>
                  <a:pt x="765027" y="14021"/>
                  <a:pt x="1048900" y="27914"/>
                  <a:pt x="1185062" y="0"/>
                </a:cubicBezTo>
                <a:cubicBezTo>
                  <a:pt x="1321224" y="-27914"/>
                  <a:pt x="1648252" y="-3988"/>
                  <a:pt x="1909267" y="0"/>
                </a:cubicBezTo>
                <a:cubicBezTo>
                  <a:pt x="2170282" y="3988"/>
                  <a:pt x="2301957" y="25891"/>
                  <a:pt x="2534717" y="0"/>
                </a:cubicBezTo>
                <a:cubicBezTo>
                  <a:pt x="2767477" y="-25891"/>
                  <a:pt x="3078800" y="21500"/>
                  <a:pt x="3291840" y="0"/>
                </a:cubicBezTo>
                <a:cubicBezTo>
                  <a:pt x="3291576" y="4493"/>
                  <a:pt x="3292224" y="9472"/>
                  <a:pt x="3291840" y="18288"/>
                </a:cubicBezTo>
                <a:cubicBezTo>
                  <a:pt x="3120474" y="15714"/>
                  <a:pt x="2816568" y="4633"/>
                  <a:pt x="2633472" y="18288"/>
                </a:cubicBezTo>
                <a:cubicBezTo>
                  <a:pt x="2450376" y="31943"/>
                  <a:pt x="2160769" y="37350"/>
                  <a:pt x="1909267" y="18288"/>
                </a:cubicBezTo>
                <a:cubicBezTo>
                  <a:pt x="1657765" y="-774"/>
                  <a:pt x="1623992" y="9648"/>
                  <a:pt x="1349654" y="18288"/>
                </a:cubicBezTo>
                <a:cubicBezTo>
                  <a:pt x="1075316" y="26928"/>
                  <a:pt x="833426" y="34181"/>
                  <a:pt x="691286" y="18288"/>
                </a:cubicBezTo>
                <a:cubicBezTo>
                  <a:pt x="549146" y="2395"/>
                  <a:pt x="342011" y="24201"/>
                  <a:pt x="0" y="18288"/>
                </a:cubicBezTo>
                <a:cubicBezTo>
                  <a:pt x="843" y="9577"/>
                  <a:pt x="371" y="6900"/>
                  <a:pt x="0" y="0"/>
                </a:cubicBezTo>
                <a:close/>
              </a:path>
            </a:pathLst>
          </a:custGeom>
          <a:solidFill>
            <a:srgbClr val="AC543E"/>
          </a:solidFill>
          <a:ln w="38100" cap="rnd">
            <a:solidFill>
              <a:srgbClr val="AC543E"/>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C618EDB-68FA-FD43-84F3-2410DF0A27E9}"/>
              </a:ext>
            </a:extLst>
          </p:cNvPr>
          <p:cNvSpPr>
            <a:spLocks noGrp="1"/>
          </p:cNvSpPr>
          <p:nvPr>
            <p:ph idx="1"/>
          </p:nvPr>
        </p:nvSpPr>
        <p:spPr>
          <a:xfrm>
            <a:off x="630936" y="2807208"/>
            <a:ext cx="3429000" cy="3410712"/>
          </a:xfrm>
        </p:spPr>
        <p:txBody>
          <a:bodyPr anchor="t">
            <a:normAutofit/>
          </a:bodyPr>
          <a:lstStyle/>
          <a:p>
            <a:r>
              <a:rPr lang="en-US" sz="3200" dirty="0"/>
              <a:t> </a:t>
            </a:r>
            <a:r>
              <a:rPr lang="en-US" sz="3200" b="1" dirty="0"/>
              <a:t>Horizontal abduction and adduction – </a:t>
            </a:r>
            <a:r>
              <a:rPr lang="en-US" sz="3200" dirty="0"/>
              <a:t>this refers to the ball and socket joints only. Can you find any sporting examples of this movement? </a:t>
            </a:r>
          </a:p>
        </p:txBody>
      </p:sp>
      <mc:AlternateContent xmlns:mc="http://schemas.openxmlformats.org/markup-compatibility/2006">
        <mc:Choice xmlns:p14="http://schemas.microsoft.com/office/powerpoint/2010/main" Requires="p14">
          <p:contentPart p14:bwMode="auto" r:id="rId2">
            <p14:nvContentPartPr>
              <p14:cNvPr id="19" name="Ink 1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p:pic>
            <p:nvPicPr>
              <p:cNvPr id="19" name="Ink 18">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4" name="Picture 3" descr="Diagram, text&#10;&#10;Description automatically generated">
            <a:extLst>
              <a:ext uri="{FF2B5EF4-FFF2-40B4-BE49-F238E27FC236}">
                <a16:creationId xmlns:a16="http://schemas.microsoft.com/office/drawing/2014/main" id="{32904FE8-28BC-CF42-95E6-1D01EFD3CD1C}"/>
              </a:ext>
            </a:extLst>
          </p:cNvPr>
          <p:cNvPicPr>
            <a:picLocks noChangeAspect="1"/>
          </p:cNvPicPr>
          <p:nvPr/>
        </p:nvPicPr>
        <p:blipFill rotWithShape="1">
          <a:blip r:embed="rId4"/>
          <a:srcRect r="154" b="11038"/>
          <a:stretch/>
        </p:blipFill>
        <p:spPr>
          <a:xfrm>
            <a:off x="5453505" y="640080"/>
            <a:ext cx="5305302" cy="5577840"/>
          </a:xfrm>
          <a:prstGeom prst="rect">
            <a:avLst/>
          </a:prstGeom>
        </p:spPr>
      </p:pic>
    </p:spTree>
    <p:extLst>
      <p:ext uri="{BB962C8B-B14F-4D97-AF65-F5344CB8AC3E}">
        <p14:creationId xmlns:p14="http://schemas.microsoft.com/office/powerpoint/2010/main" val="2731095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6C092C-9E1A-D94D-B85D-2593C9BC62CB}"/>
              </a:ext>
            </a:extLst>
          </p:cNvPr>
          <p:cNvSpPr>
            <a:spLocks noGrp="1"/>
          </p:cNvSpPr>
          <p:nvPr>
            <p:ph type="title"/>
          </p:nvPr>
        </p:nvSpPr>
        <p:spPr>
          <a:xfrm>
            <a:off x="630936" y="640080"/>
            <a:ext cx="4818888" cy="1481328"/>
          </a:xfrm>
        </p:spPr>
        <p:txBody>
          <a:bodyPr anchor="b">
            <a:normAutofit/>
          </a:bodyPr>
          <a:lstStyle/>
          <a:p>
            <a:pPr>
              <a:lnSpc>
                <a:spcPct val="90000"/>
              </a:lnSpc>
            </a:pPr>
            <a:r>
              <a:rPr lang="en-US"/>
              <a:t>Medial and lateral rotation </a:t>
            </a:r>
          </a:p>
        </p:txBody>
      </p:sp>
      <p:sp>
        <p:nvSpPr>
          <p:cNvPr id="15"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938EF5-C69C-D845-8414-86D559E96DA6}"/>
              </a:ext>
            </a:extLst>
          </p:cNvPr>
          <p:cNvSpPr>
            <a:spLocks noGrp="1"/>
          </p:cNvSpPr>
          <p:nvPr>
            <p:ph idx="1"/>
          </p:nvPr>
        </p:nvSpPr>
        <p:spPr>
          <a:xfrm>
            <a:off x="630936" y="2660904"/>
            <a:ext cx="4818888" cy="3547872"/>
          </a:xfrm>
        </p:spPr>
        <p:txBody>
          <a:bodyPr anchor="t">
            <a:normAutofit/>
          </a:bodyPr>
          <a:lstStyle/>
          <a:p>
            <a:r>
              <a:rPr lang="en-US" sz="3600" dirty="0"/>
              <a:t> </a:t>
            </a:r>
            <a:r>
              <a:rPr lang="en-US" sz="3600" b="1" dirty="0"/>
              <a:t>Medial and lateral rotation – </a:t>
            </a:r>
            <a:r>
              <a:rPr lang="en-US" sz="3600" dirty="0"/>
              <a:t>again, this refers specifically to the ball and socket joints. This movement occurs when the movement is away from and towards the midline of the body. </a:t>
            </a:r>
          </a:p>
          <a:p>
            <a:endParaRPr lang="en-US" dirty="0"/>
          </a:p>
          <a:p>
            <a:pPr marL="0" indent="0">
              <a:buNone/>
            </a:pPr>
            <a:endParaRPr lang="en-US" dirty="0"/>
          </a:p>
        </p:txBody>
      </p:sp>
      <mc:AlternateContent xmlns:mc="http://schemas.openxmlformats.org/markup-compatibility/2006">
        <mc:Choice xmlns:p14="http://schemas.microsoft.com/office/powerpoint/2010/main" Requires="p14">
          <p:contentPart p14:bwMode="auto" r:id="rId2">
            <p14:nvContentPartPr>
              <p14: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p:pic>
            <p:nvPicPr>
              <p: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4" name="Picture 3" descr="A close up of a womans face&#10;&#10;Description automatically generated">
            <a:extLst>
              <a:ext uri="{FF2B5EF4-FFF2-40B4-BE49-F238E27FC236}">
                <a16:creationId xmlns:a16="http://schemas.microsoft.com/office/drawing/2014/main" id="{74CBA1F3-8CC4-EC4A-BE1B-365BDEA8392C}"/>
              </a:ext>
            </a:extLst>
          </p:cNvPr>
          <p:cNvPicPr>
            <a:picLocks noChangeAspect="1"/>
          </p:cNvPicPr>
          <p:nvPr/>
        </p:nvPicPr>
        <p:blipFill>
          <a:blip r:embed="rId4"/>
          <a:stretch>
            <a:fillRect/>
          </a:stretch>
        </p:blipFill>
        <p:spPr>
          <a:xfrm>
            <a:off x="6099048" y="662796"/>
            <a:ext cx="5458968" cy="5532407"/>
          </a:xfrm>
          <a:prstGeom prst="rect">
            <a:avLst/>
          </a:prstGeom>
        </p:spPr>
      </p:pic>
    </p:spTree>
    <p:extLst>
      <p:ext uri="{BB962C8B-B14F-4D97-AF65-F5344CB8AC3E}">
        <p14:creationId xmlns:p14="http://schemas.microsoft.com/office/powerpoint/2010/main" val="15911329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BC7D822-55FF-0A46-93A0-AFDA3C922944}"/>
              </a:ext>
            </a:extLst>
          </p:cNvPr>
          <p:cNvPicPr>
            <a:picLocks noChangeAspect="1"/>
          </p:cNvPicPr>
          <p:nvPr/>
        </p:nvPicPr>
        <p:blipFill rotWithShape="1">
          <a:blip r:embed="rId2">
            <a:alphaModFix amt="90000"/>
          </a:blip>
          <a:srcRect r="25"/>
          <a:stretch/>
        </p:blipFill>
        <p:spPr>
          <a:xfrm>
            <a:off x="20" y="10"/>
            <a:ext cx="12188932" cy="6857990"/>
          </a:xfrm>
          <a:prstGeom prst="rect">
            <a:avLst/>
          </a:prstGeom>
        </p:spPr>
      </p:pic>
      <p:sp>
        <p:nvSpPr>
          <p:cNvPr id="11" name="Freeform: Shape 10">
            <a:extLst>
              <a:ext uri="{FF2B5EF4-FFF2-40B4-BE49-F238E27FC236}">
                <a16:creationId xmlns:a16="http://schemas.microsoft.com/office/drawing/2014/main" id="{8D5AAC53-3624-41C3-A6B5-1DA97F2901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54054" y="760956"/>
            <a:ext cx="6248168" cy="5486563"/>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rgbClr val="E76C45"/>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B442C202-2A00-764B-BE1C-6D505E1AE890}"/>
              </a:ext>
            </a:extLst>
          </p:cNvPr>
          <p:cNvSpPr>
            <a:spLocks noGrp="1"/>
          </p:cNvSpPr>
          <p:nvPr>
            <p:ph type="title"/>
          </p:nvPr>
        </p:nvSpPr>
        <p:spPr>
          <a:xfrm>
            <a:off x="6196262" y="1407694"/>
            <a:ext cx="4511843" cy="1564106"/>
          </a:xfrm>
        </p:spPr>
        <p:txBody>
          <a:bodyPr anchor="b">
            <a:normAutofit/>
          </a:bodyPr>
          <a:lstStyle/>
          <a:p>
            <a:pPr>
              <a:lnSpc>
                <a:spcPct val="90000"/>
              </a:lnSpc>
            </a:pPr>
            <a:r>
              <a:rPr lang="en-US" sz="4700">
                <a:solidFill>
                  <a:srgbClr val="FBF9F6"/>
                </a:solidFill>
              </a:rPr>
              <a:t>Circumduction </a:t>
            </a:r>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72499" y="3095719"/>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E76C45"/>
          </a:solidFill>
          <a:ln w="38100" cap="rnd">
            <a:solidFill>
              <a:srgbClr val="E76C4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5F04BD-8172-6445-9052-786DD326839F}"/>
              </a:ext>
            </a:extLst>
          </p:cNvPr>
          <p:cNvSpPr>
            <a:spLocks noGrp="1"/>
          </p:cNvSpPr>
          <p:nvPr>
            <p:ph idx="1"/>
          </p:nvPr>
        </p:nvSpPr>
        <p:spPr>
          <a:xfrm>
            <a:off x="6196261" y="3308684"/>
            <a:ext cx="4748143" cy="2141621"/>
          </a:xfrm>
        </p:spPr>
        <p:txBody>
          <a:bodyPr>
            <a:normAutofit fontScale="92500"/>
          </a:bodyPr>
          <a:lstStyle/>
          <a:p>
            <a:r>
              <a:rPr lang="en-US" b="1" dirty="0">
                <a:solidFill>
                  <a:srgbClr val="FBF9F6"/>
                </a:solidFill>
              </a:rPr>
              <a:t> Circumduction – </a:t>
            </a:r>
            <a:r>
              <a:rPr lang="en-US" dirty="0">
                <a:solidFill>
                  <a:srgbClr val="FBF9F6"/>
                </a:solidFill>
              </a:rPr>
              <a:t>this is where the joint performs a combination of flexion, extension, abduction and adduction. This results in the limb moving in a circle. A great example of this would be an overarm tennis serve</a:t>
            </a:r>
            <a:r>
              <a:rPr lang="en-US" sz="2600" dirty="0">
                <a:solidFill>
                  <a:srgbClr val="FBF9F6"/>
                </a:solidFill>
              </a:rPr>
              <a:t>. </a:t>
            </a:r>
          </a:p>
        </p:txBody>
      </p:sp>
    </p:spTree>
    <p:extLst>
      <p:ext uri="{BB962C8B-B14F-4D97-AF65-F5344CB8AC3E}">
        <p14:creationId xmlns:p14="http://schemas.microsoft.com/office/powerpoint/2010/main" val="3245315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439229-8A5A-544D-A477-78338114EB5C}"/>
              </a:ext>
            </a:extLst>
          </p:cNvPr>
          <p:cNvSpPr>
            <a:spLocks noGrp="1"/>
          </p:cNvSpPr>
          <p:nvPr>
            <p:ph type="title"/>
          </p:nvPr>
        </p:nvSpPr>
        <p:spPr>
          <a:xfrm>
            <a:off x="630936" y="640080"/>
            <a:ext cx="4818888" cy="1481328"/>
          </a:xfrm>
        </p:spPr>
        <p:txBody>
          <a:bodyPr anchor="b">
            <a:normAutofit/>
          </a:bodyPr>
          <a:lstStyle/>
          <a:p>
            <a:pPr>
              <a:lnSpc>
                <a:spcPct val="90000"/>
              </a:lnSpc>
            </a:pPr>
            <a:r>
              <a:rPr lang="en-US"/>
              <a:t>Pronation and supination </a:t>
            </a:r>
          </a:p>
        </p:txBody>
      </p:sp>
      <p:sp>
        <p:nvSpPr>
          <p:cNvPr id="15"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C28971"/>
          </a:solidFill>
          <a:ln w="38100" cap="rnd">
            <a:solidFill>
              <a:srgbClr val="C2897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BC237CD-42B7-354A-96FD-D2EF259E62F5}"/>
              </a:ext>
            </a:extLst>
          </p:cNvPr>
          <p:cNvSpPr>
            <a:spLocks noGrp="1"/>
          </p:cNvSpPr>
          <p:nvPr>
            <p:ph idx="1"/>
          </p:nvPr>
        </p:nvSpPr>
        <p:spPr>
          <a:xfrm>
            <a:off x="630936" y="2660904"/>
            <a:ext cx="4818888" cy="3547872"/>
          </a:xfrm>
        </p:spPr>
        <p:txBody>
          <a:bodyPr anchor="t">
            <a:normAutofit/>
          </a:bodyPr>
          <a:lstStyle/>
          <a:p>
            <a:r>
              <a:rPr lang="en-US" sz="3600" dirty="0"/>
              <a:t> </a:t>
            </a:r>
            <a:r>
              <a:rPr lang="en-US" sz="3600" b="1" dirty="0"/>
              <a:t>Pronation and supination – </a:t>
            </a:r>
            <a:r>
              <a:rPr lang="en-US" sz="3600" dirty="0"/>
              <a:t>refers specifically to the radioulnar joint, this movement occurs when turning the palm face down or face up </a:t>
            </a:r>
          </a:p>
        </p:txBody>
      </p:sp>
      <mc:AlternateContent xmlns:mc="http://schemas.openxmlformats.org/markup-compatibility/2006">
        <mc:Choice xmlns:p14="http://schemas.microsoft.com/office/powerpoint/2010/main" Requires="p14">
          <p:contentPart p14:bwMode="auto" r:id="rId2">
            <p14:nvContentPartPr>
              <p14: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p:pic>
            <p:nvPicPr>
              <p: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4" name="Picture 3" descr="Diagram&#10;&#10;Description automatically generated">
            <a:extLst>
              <a:ext uri="{FF2B5EF4-FFF2-40B4-BE49-F238E27FC236}">
                <a16:creationId xmlns:a16="http://schemas.microsoft.com/office/drawing/2014/main" id="{EA8C8925-5E3A-274D-844F-EC2A65A99D0A}"/>
              </a:ext>
            </a:extLst>
          </p:cNvPr>
          <p:cNvPicPr>
            <a:picLocks noChangeAspect="1"/>
          </p:cNvPicPr>
          <p:nvPr/>
        </p:nvPicPr>
        <p:blipFill>
          <a:blip r:embed="rId4"/>
          <a:stretch>
            <a:fillRect/>
          </a:stretch>
        </p:blipFill>
        <p:spPr>
          <a:xfrm>
            <a:off x="6431444" y="640080"/>
            <a:ext cx="4794176" cy="5577840"/>
          </a:xfrm>
          <a:prstGeom prst="rect">
            <a:avLst/>
          </a:prstGeom>
        </p:spPr>
      </p:pic>
    </p:spTree>
    <p:extLst>
      <p:ext uri="{BB962C8B-B14F-4D97-AF65-F5344CB8AC3E}">
        <p14:creationId xmlns:p14="http://schemas.microsoft.com/office/powerpoint/2010/main" val="748945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010E05E-9237-4321-84BB-69C0F22568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999492"/>
            <a:ext cx="4889565" cy="4424065"/>
          </a:xfrm>
          <a:custGeom>
            <a:avLst/>
            <a:gdLst>
              <a:gd name="connsiteX0" fmla="*/ 2612540 w 5531319"/>
              <a:gd name="connsiteY0" fmla="*/ 836 h 4424065"/>
              <a:gd name="connsiteX1" fmla="*/ 2946310 w 5531319"/>
              <a:gd name="connsiteY1" fmla="*/ 35548 h 4424065"/>
              <a:gd name="connsiteX2" fmla="*/ 3961099 w 5531319"/>
              <a:gd name="connsiteY2" fmla="*/ 303581 h 4424065"/>
              <a:gd name="connsiteX3" fmla="*/ 4854587 w 5531319"/>
              <a:gd name="connsiteY3" fmla="*/ 764502 h 4424065"/>
              <a:gd name="connsiteX4" fmla="*/ 5377812 w 5531319"/>
              <a:gd name="connsiteY4" fmla="*/ 1339732 h 4424065"/>
              <a:gd name="connsiteX5" fmla="*/ 5526197 w 5531319"/>
              <a:gd name="connsiteY5" fmla="*/ 1825829 h 4424065"/>
              <a:gd name="connsiteX6" fmla="*/ 5510557 w 5531319"/>
              <a:gd name="connsiteY6" fmla="*/ 2199398 h 4424065"/>
              <a:gd name="connsiteX7" fmla="*/ 5509795 w 5531319"/>
              <a:gd name="connsiteY7" fmla="*/ 2402839 h 4424065"/>
              <a:gd name="connsiteX8" fmla="*/ 5323519 w 5531319"/>
              <a:gd name="connsiteY8" fmla="*/ 3144890 h 4424065"/>
              <a:gd name="connsiteX9" fmla="*/ 4853061 w 5531319"/>
              <a:gd name="connsiteY9" fmla="*/ 3612932 h 4424065"/>
              <a:gd name="connsiteX10" fmla="*/ 4316358 w 5531319"/>
              <a:gd name="connsiteY10" fmla="*/ 3982940 h 4424065"/>
              <a:gd name="connsiteX11" fmla="*/ 3352556 w 5531319"/>
              <a:gd name="connsiteY11" fmla="*/ 4386771 h 4424065"/>
              <a:gd name="connsiteX12" fmla="*/ 2770206 w 5531319"/>
              <a:gd name="connsiteY12" fmla="*/ 4412201 h 4424065"/>
              <a:gd name="connsiteX13" fmla="*/ 2514888 w 5531319"/>
              <a:gd name="connsiteY13" fmla="*/ 4393637 h 4424065"/>
              <a:gd name="connsiteX14" fmla="*/ 1903166 w 5531319"/>
              <a:gd name="connsiteY14" fmla="*/ 4263562 h 4424065"/>
              <a:gd name="connsiteX15" fmla="*/ 948392 w 5531319"/>
              <a:gd name="connsiteY15" fmla="*/ 3794249 h 4424065"/>
              <a:gd name="connsiteX16" fmla="*/ 223633 w 5531319"/>
              <a:gd name="connsiteY16" fmla="*/ 2975526 h 4424065"/>
              <a:gd name="connsiteX17" fmla="*/ 39519 w 5531319"/>
              <a:gd name="connsiteY17" fmla="*/ 2401695 h 4424065"/>
              <a:gd name="connsiteX18" fmla="*/ 16251 w 5531319"/>
              <a:gd name="connsiteY18" fmla="*/ 2300991 h 4424065"/>
              <a:gd name="connsiteX19" fmla="*/ 11800 w 5531319"/>
              <a:gd name="connsiteY19" fmla="*/ 2053556 h 4424065"/>
              <a:gd name="connsiteX20" fmla="*/ 812849 w 5531319"/>
              <a:gd name="connsiteY20" fmla="*/ 651084 h 4424065"/>
              <a:gd name="connsiteX21" fmla="*/ 2066809 w 5531319"/>
              <a:gd name="connsiteY21" fmla="*/ 52586 h 4424065"/>
              <a:gd name="connsiteX22" fmla="*/ 2332045 w 5531319"/>
              <a:gd name="connsiteY22" fmla="*/ 14441 h 4424065"/>
              <a:gd name="connsiteX23" fmla="*/ 2612540 w 5531319"/>
              <a:gd name="connsiteY23" fmla="*/ 836 h 4424065"/>
              <a:gd name="connsiteX24" fmla="*/ 5468597 w 5531319"/>
              <a:gd name="connsiteY24" fmla="*/ 2088522 h 4424065"/>
              <a:gd name="connsiteX25" fmla="*/ 5471140 w 5531319"/>
              <a:gd name="connsiteY25" fmla="*/ 1826083 h 4424065"/>
              <a:gd name="connsiteX26" fmla="*/ 5327079 w 5531319"/>
              <a:gd name="connsiteY26" fmla="*/ 1361348 h 4424065"/>
              <a:gd name="connsiteX27" fmla="*/ 4833353 w 5531319"/>
              <a:gd name="connsiteY27" fmla="*/ 816507 h 4424065"/>
              <a:gd name="connsiteX28" fmla="*/ 4063456 w 5531319"/>
              <a:gd name="connsiteY28" fmla="*/ 400724 h 4424065"/>
              <a:gd name="connsiteX29" fmla="*/ 3972543 w 5531319"/>
              <a:gd name="connsiteY29" fmla="*/ 365631 h 4424065"/>
              <a:gd name="connsiteX30" fmla="*/ 3885571 w 5531319"/>
              <a:gd name="connsiteY30" fmla="*/ 334733 h 4424065"/>
              <a:gd name="connsiteX31" fmla="*/ 4355012 w 5531319"/>
              <a:gd name="connsiteY31" fmla="*/ 579880 h 4424065"/>
              <a:gd name="connsiteX32" fmla="*/ 5144618 w 5531319"/>
              <a:gd name="connsiteY32" fmla="*/ 1290779 h 4424065"/>
              <a:gd name="connsiteX33" fmla="*/ 5468597 w 5531319"/>
              <a:gd name="connsiteY33" fmla="*/ 2088522 h 4424065"/>
              <a:gd name="connsiteX34" fmla="*/ 2219771 w 5531319"/>
              <a:gd name="connsiteY34" fmla="*/ 85645 h 4424065"/>
              <a:gd name="connsiteX35" fmla="*/ 2181626 w 5531319"/>
              <a:gd name="connsiteY35" fmla="*/ 89333 h 4424065"/>
              <a:gd name="connsiteX36" fmla="*/ 1462971 w 5531319"/>
              <a:gd name="connsiteY36" fmla="*/ 303073 h 4424065"/>
              <a:gd name="connsiteX37" fmla="*/ 308697 w 5531319"/>
              <a:gd name="connsiteY37" fmla="*/ 1338461 h 4424065"/>
              <a:gd name="connsiteX38" fmla="*/ 65839 w 5531319"/>
              <a:gd name="connsiteY38" fmla="*/ 2064364 h 4424065"/>
              <a:gd name="connsiteX39" fmla="*/ 82114 w 5531319"/>
              <a:gd name="connsiteY39" fmla="*/ 2022150 h 4424065"/>
              <a:gd name="connsiteX40" fmla="*/ 423260 w 5531319"/>
              <a:gd name="connsiteY40" fmla="*/ 1282260 h 4424065"/>
              <a:gd name="connsiteX41" fmla="*/ 1231811 w 5531319"/>
              <a:gd name="connsiteY41" fmla="*/ 454001 h 4424065"/>
              <a:gd name="connsiteX42" fmla="*/ 2219771 w 5531319"/>
              <a:gd name="connsiteY42" fmla="*/ 85645 h 4424065"/>
              <a:gd name="connsiteX43" fmla="*/ 2855524 w 5531319"/>
              <a:gd name="connsiteY43" fmla="*/ 4364392 h 4424065"/>
              <a:gd name="connsiteX44" fmla="*/ 4292327 w 5531319"/>
              <a:gd name="connsiteY44" fmla="*/ 3931444 h 4424065"/>
              <a:gd name="connsiteX45" fmla="*/ 2855652 w 5531319"/>
              <a:gd name="connsiteY45" fmla="*/ 4364392 h 4424065"/>
              <a:gd name="connsiteX46" fmla="*/ 3869805 w 5531319"/>
              <a:gd name="connsiteY46" fmla="*/ 330156 h 4424065"/>
              <a:gd name="connsiteX47" fmla="*/ 3865736 w 5531319"/>
              <a:gd name="connsiteY47" fmla="*/ 329520 h 4424065"/>
              <a:gd name="connsiteX48" fmla="*/ 3866499 w 5531319"/>
              <a:gd name="connsiteY48" fmla="*/ 330537 h 4424065"/>
              <a:gd name="connsiteX49" fmla="*/ 4302117 w 5531319"/>
              <a:gd name="connsiteY49" fmla="*/ 3923561 h 4424065"/>
              <a:gd name="connsiteX50" fmla="*/ 4301101 w 5531319"/>
              <a:gd name="connsiteY50" fmla="*/ 3924959 h 4424065"/>
              <a:gd name="connsiteX51" fmla="*/ 4302880 w 5531319"/>
              <a:gd name="connsiteY51" fmla="*/ 3924959 h 4424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531319" h="4424065">
                <a:moveTo>
                  <a:pt x="2612540" y="836"/>
                </a:moveTo>
                <a:cubicBezTo>
                  <a:pt x="2715913" y="-4250"/>
                  <a:pt x="2831239" y="14695"/>
                  <a:pt x="2946310" y="35548"/>
                </a:cubicBezTo>
                <a:cubicBezTo>
                  <a:pt x="3291651" y="98106"/>
                  <a:pt x="3631143" y="182915"/>
                  <a:pt x="3961099" y="303581"/>
                </a:cubicBezTo>
                <a:cubicBezTo>
                  <a:pt x="4278340" y="419543"/>
                  <a:pt x="4581340" y="563350"/>
                  <a:pt x="4854587" y="764502"/>
                </a:cubicBezTo>
                <a:cubicBezTo>
                  <a:pt x="5067437" y="921152"/>
                  <a:pt x="5250407" y="1105521"/>
                  <a:pt x="5377812" y="1339732"/>
                </a:cubicBezTo>
                <a:cubicBezTo>
                  <a:pt x="5459811" y="1489986"/>
                  <a:pt x="5510303" y="1655396"/>
                  <a:pt x="5526197" y="1825829"/>
                </a:cubicBezTo>
                <a:cubicBezTo>
                  <a:pt x="5538276" y="1951327"/>
                  <a:pt x="5527341" y="2074917"/>
                  <a:pt x="5510557" y="2199398"/>
                </a:cubicBezTo>
                <a:cubicBezTo>
                  <a:pt x="5502966" y="2266991"/>
                  <a:pt x="5502712" y="2335195"/>
                  <a:pt x="5509795" y="2402839"/>
                </a:cubicBezTo>
                <a:cubicBezTo>
                  <a:pt x="5534207" y="2664197"/>
                  <a:pt x="5468471" y="2926051"/>
                  <a:pt x="5323519" y="3144890"/>
                </a:cubicBezTo>
                <a:cubicBezTo>
                  <a:pt x="5201339" y="3332234"/>
                  <a:pt x="5041041" y="3491719"/>
                  <a:pt x="4853061" y="3612932"/>
                </a:cubicBezTo>
                <a:cubicBezTo>
                  <a:pt x="4671109" y="3732072"/>
                  <a:pt x="4498565" y="3864563"/>
                  <a:pt x="4316358" y="3982940"/>
                </a:cubicBezTo>
                <a:cubicBezTo>
                  <a:pt x="4019716" y="4175573"/>
                  <a:pt x="3701076" y="4317347"/>
                  <a:pt x="3352556" y="4386771"/>
                </a:cubicBezTo>
                <a:cubicBezTo>
                  <a:pt x="3160953" y="4425590"/>
                  <a:pt x="2964455" y="4434173"/>
                  <a:pt x="2770206" y="4412201"/>
                </a:cubicBezTo>
                <a:cubicBezTo>
                  <a:pt x="2685524" y="4402537"/>
                  <a:pt x="2599952" y="4402410"/>
                  <a:pt x="2514888" y="4393637"/>
                </a:cubicBezTo>
                <a:cubicBezTo>
                  <a:pt x="2307136" y="4370851"/>
                  <a:pt x="2102208" y="4327277"/>
                  <a:pt x="1903166" y="4263562"/>
                </a:cubicBezTo>
                <a:cubicBezTo>
                  <a:pt x="1560622" y="4156119"/>
                  <a:pt x="1238931" y="4006972"/>
                  <a:pt x="948392" y="3794249"/>
                </a:cubicBezTo>
                <a:cubicBezTo>
                  <a:pt x="647553" y="3573897"/>
                  <a:pt x="396812" y="3308660"/>
                  <a:pt x="223633" y="2975526"/>
                </a:cubicBezTo>
                <a:cubicBezTo>
                  <a:pt x="129453" y="2796370"/>
                  <a:pt x="67149" y="2602198"/>
                  <a:pt x="39519" y="2401695"/>
                </a:cubicBezTo>
                <a:cubicBezTo>
                  <a:pt x="34509" y="2367555"/>
                  <a:pt x="26728" y="2333872"/>
                  <a:pt x="16251" y="2300991"/>
                </a:cubicBezTo>
                <a:cubicBezTo>
                  <a:pt x="-9180" y="2218598"/>
                  <a:pt x="-25" y="2135695"/>
                  <a:pt x="11800" y="2053556"/>
                </a:cubicBezTo>
                <a:cubicBezTo>
                  <a:pt x="93685" y="1480615"/>
                  <a:pt x="377867" y="1021983"/>
                  <a:pt x="812849" y="651084"/>
                </a:cubicBezTo>
                <a:cubicBezTo>
                  <a:pt x="1176754" y="340201"/>
                  <a:pt x="1598259" y="146042"/>
                  <a:pt x="2066809" y="52586"/>
                </a:cubicBezTo>
                <a:cubicBezTo>
                  <a:pt x="2154543" y="35039"/>
                  <a:pt x="2243040" y="23087"/>
                  <a:pt x="2332045" y="14441"/>
                </a:cubicBezTo>
                <a:cubicBezTo>
                  <a:pt x="2421051" y="5794"/>
                  <a:pt x="2508912" y="2107"/>
                  <a:pt x="2612540" y="836"/>
                </a:cubicBezTo>
                <a:close/>
                <a:moveTo>
                  <a:pt x="5468597" y="2088522"/>
                </a:moveTo>
                <a:cubicBezTo>
                  <a:pt x="5479329" y="2001424"/>
                  <a:pt x="5480181" y="1913385"/>
                  <a:pt x="5471140" y="1826083"/>
                </a:cubicBezTo>
                <a:cubicBezTo>
                  <a:pt x="5455336" y="1662962"/>
                  <a:pt x="5406306" y="1504799"/>
                  <a:pt x="5327079" y="1361348"/>
                </a:cubicBezTo>
                <a:cubicBezTo>
                  <a:pt x="5206159" y="1140233"/>
                  <a:pt x="5033361" y="965782"/>
                  <a:pt x="4833353" y="816507"/>
                </a:cubicBezTo>
                <a:cubicBezTo>
                  <a:pt x="4597234" y="640276"/>
                  <a:pt x="4336321" y="509438"/>
                  <a:pt x="4063456" y="400724"/>
                </a:cubicBezTo>
                <a:cubicBezTo>
                  <a:pt x="4033359" y="388607"/>
                  <a:pt x="4003059" y="376909"/>
                  <a:pt x="3972543" y="365631"/>
                </a:cubicBezTo>
                <a:cubicBezTo>
                  <a:pt x="3943679" y="354950"/>
                  <a:pt x="3914562" y="345033"/>
                  <a:pt x="3885571" y="334733"/>
                </a:cubicBezTo>
                <a:cubicBezTo>
                  <a:pt x="4046888" y="406840"/>
                  <a:pt x="4203652" y="488713"/>
                  <a:pt x="4355012" y="579880"/>
                </a:cubicBezTo>
                <a:cubicBezTo>
                  <a:pt x="4662081" y="768063"/>
                  <a:pt x="4933802" y="995790"/>
                  <a:pt x="5144618" y="1290779"/>
                </a:cubicBezTo>
                <a:cubicBezTo>
                  <a:pt x="5314364" y="1528042"/>
                  <a:pt x="5426257" y="1789591"/>
                  <a:pt x="5468597" y="2088522"/>
                </a:cubicBezTo>
                <a:close/>
                <a:moveTo>
                  <a:pt x="2219771" y="85645"/>
                </a:moveTo>
                <a:cubicBezTo>
                  <a:pt x="2206942" y="84005"/>
                  <a:pt x="2193909" y="85264"/>
                  <a:pt x="2181626" y="89333"/>
                </a:cubicBezTo>
                <a:cubicBezTo>
                  <a:pt x="1932919" y="125113"/>
                  <a:pt x="1690799" y="197118"/>
                  <a:pt x="1462971" y="303073"/>
                </a:cubicBezTo>
                <a:cubicBezTo>
                  <a:pt x="971788" y="529528"/>
                  <a:pt x="578129" y="865460"/>
                  <a:pt x="308697" y="1338461"/>
                </a:cubicBezTo>
                <a:cubicBezTo>
                  <a:pt x="180224" y="1561852"/>
                  <a:pt x="97652" y="1808638"/>
                  <a:pt x="65839" y="2064364"/>
                </a:cubicBezTo>
                <a:cubicBezTo>
                  <a:pt x="71942" y="2050505"/>
                  <a:pt x="77283" y="2036391"/>
                  <a:pt x="82114" y="2022150"/>
                </a:cubicBezTo>
                <a:cubicBezTo>
                  <a:pt x="170103" y="1763653"/>
                  <a:pt x="279579" y="1515073"/>
                  <a:pt x="423260" y="1282260"/>
                </a:cubicBezTo>
                <a:cubicBezTo>
                  <a:pt x="630769" y="945565"/>
                  <a:pt x="895370" y="664944"/>
                  <a:pt x="1231811" y="454001"/>
                </a:cubicBezTo>
                <a:cubicBezTo>
                  <a:pt x="1535192" y="263783"/>
                  <a:pt x="1866801" y="149729"/>
                  <a:pt x="2219771" y="85645"/>
                </a:cubicBezTo>
                <a:close/>
                <a:moveTo>
                  <a:pt x="2855524" y="4364392"/>
                </a:moveTo>
                <a:cubicBezTo>
                  <a:pt x="3386633" y="4394018"/>
                  <a:pt x="3853530" y="4210158"/>
                  <a:pt x="4292327" y="3931444"/>
                </a:cubicBezTo>
                <a:cubicBezTo>
                  <a:pt x="3830134" y="4131325"/>
                  <a:pt x="3346707" y="4259111"/>
                  <a:pt x="2855652" y="4364392"/>
                </a:cubicBezTo>
                <a:close/>
                <a:moveTo>
                  <a:pt x="3869805" y="330156"/>
                </a:moveTo>
                <a:lnTo>
                  <a:pt x="3865736" y="329520"/>
                </a:lnTo>
                <a:cubicBezTo>
                  <a:pt x="3865736" y="329520"/>
                  <a:pt x="3865736" y="330410"/>
                  <a:pt x="3866499" y="330537"/>
                </a:cubicBezTo>
                <a:close/>
                <a:moveTo>
                  <a:pt x="4302117" y="3923561"/>
                </a:moveTo>
                <a:lnTo>
                  <a:pt x="4301101" y="3924959"/>
                </a:lnTo>
                <a:lnTo>
                  <a:pt x="4302880" y="3924959"/>
                </a:lnTo>
                <a:close/>
              </a:path>
            </a:pathLst>
          </a:custGeom>
          <a:solidFill>
            <a:schemeClr val="accent1"/>
          </a:solidFill>
          <a:ln w="1270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75123BF4-2300-D84F-8E26-FB850853362B}"/>
              </a:ext>
            </a:extLst>
          </p:cNvPr>
          <p:cNvSpPr>
            <a:spLocks noGrp="1"/>
          </p:cNvSpPr>
          <p:nvPr>
            <p:ph type="title"/>
          </p:nvPr>
        </p:nvSpPr>
        <p:spPr>
          <a:xfrm>
            <a:off x="1039163" y="1762169"/>
            <a:ext cx="4073110" cy="3122092"/>
          </a:xfrm>
        </p:spPr>
        <p:txBody>
          <a:bodyPr anchor="ctr">
            <a:normAutofit/>
          </a:bodyPr>
          <a:lstStyle/>
          <a:p>
            <a:pPr algn="ctr">
              <a:lnSpc>
                <a:spcPct val="90000"/>
              </a:lnSpc>
            </a:pPr>
            <a:r>
              <a:rPr lang="en-US" sz="5100">
                <a:solidFill>
                  <a:srgbClr val="FFFFFF"/>
                </a:solidFill>
              </a:rPr>
              <a:t>Dorsiflexion and plantar flexion </a:t>
            </a:r>
          </a:p>
        </p:txBody>
      </p:sp>
      <mc:AlternateContent xmlns:mc="http://schemas.openxmlformats.org/markup-compatibility/2006">
        <mc:Choice xmlns:p14="http://schemas.microsoft.com/office/powerpoint/2010/main" Requires="p14">
          <p:contentPart p14:bwMode="auto" r:id="rId2">
            <p14:nvContentPartPr>
              <p14: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4884261"/>
              <a:ext cx="360" cy="2160"/>
            </p14:xfrm>
          </p:contentPart>
        </mc:Choice>
        <mc:Fallback>
          <p:pic>
            <p:nvPicPr>
              <p:cNvPr id="13" name="Ink 12">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4868832"/>
                <a:ext cx="36000" cy="32709"/>
              </a:xfrm>
              <a:prstGeom prst="rect">
                <a:avLst/>
              </a:prstGeom>
            </p:spPr>
          </p:pic>
        </mc:Fallback>
      </mc:AlternateContent>
      <p:sp>
        <p:nvSpPr>
          <p:cNvPr id="3" name="Content Placeholder 2">
            <a:extLst>
              <a:ext uri="{FF2B5EF4-FFF2-40B4-BE49-F238E27FC236}">
                <a16:creationId xmlns:a16="http://schemas.microsoft.com/office/drawing/2014/main" id="{BF65BAEA-6682-344C-89CD-4B5154A3112E}"/>
              </a:ext>
            </a:extLst>
          </p:cNvPr>
          <p:cNvSpPr>
            <a:spLocks noGrp="1"/>
          </p:cNvSpPr>
          <p:nvPr>
            <p:ph idx="1"/>
          </p:nvPr>
        </p:nvSpPr>
        <p:spPr>
          <a:xfrm>
            <a:off x="6095999" y="4572001"/>
            <a:ext cx="5452872" cy="1655064"/>
          </a:xfrm>
        </p:spPr>
        <p:txBody>
          <a:bodyPr anchor="t">
            <a:normAutofit lnSpcReduction="10000"/>
          </a:bodyPr>
          <a:lstStyle/>
          <a:p>
            <a:r>
              <a:rPr lang="en-US" sz="3200" b="1" dirty="0"/>
              <a:t> Dorsiflexion and plantar flexion – </a:t>
            </a:r>
            <a:r>
              <a:rPr lang="en-US" sz="3200" dirty="0"/>
              <a:t>refers specially to the ankle, this movement allows the foot to point towards the ground and up the tibia. </a:t>
            </a:r>
          </a:p>
        </p:txBody>
      </p:sp>
      <p:pic>
        <p:nvPicPr>
          <p:cNvPr id="4" name="Picture 3">
            <a:extLst>
              <a:ext uri="{FF2B5EF4-FFF2-40B4-BE49-F238E27FC236}">
                <a16:creationId xmlns:a16="http://schemas.microsoft.com/office/drawing/2014/main" id="{921B9D9D-B99C-1148-BE2E-D0AA605DD1B3}"/>
              </a:ext>
            </a:extLst>
          </p:cNvPr>
          <p:cNvPicPr>
            <a:picLocks noChangeAspect="1"/>
          </p:cNvPicPr>
          <p:nvPr/>
        </p:nvPicPr>
        <p:blipFill>
          <a:blip r:embed="rId4"/>
          <a:stretch>
            <a:fillRect/>
          </a:stretch>
        </p:blipFill>
        <p:spPr>
          <a:xfrm>
            <a:off x="6095999" y="872711"/>
            <a:ext cx="5452873" cy="3131717"/>
          </a:xfrm>
          <a:prstGeom prst="rect">
            <a:avLst/>
          </a:prstGeom>
        </p:spPr>
      </p:pic>
    </p:spTree>
    <p:extLst>
      <p:ext uri="{BB962C8B-B14F-4D97-AF65-F5344CB8AC3E}">
        <p14:creationId xmlns:p14="http://schemas.microsoft.com/office/powerpoint/2010/main" val="16722231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1"/>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32820ECE-0FFD-884A-B15D-5EAA2C10D675}"/>
              </a:ext>
            </a:extLst>
          </p:cNvPr>
          <p:cNvSpPr>
            <a:spLocks noGrp="1"/>
          </p:cNvSpPr>
          <p:nvPr>
            <p:ph type="title"/>
          </p:nvPr>
        </p:nvSpPr>
        <p:spPr>
          <a:xfrm>
            <a:off x="841246" y="673770"/>
            <a:ext cx="3644489" cy="2414488"/>
          </a:xfrm>
        </p:spPr>
        <p:txBody>
          <a:bodyPr anchor="t">
            <a:normAutofit/>
          </a:bodyPr>
          <a:lstStyle/>
          <a:p>
            <a:r>
              <a:rPr lang="en-US" sz="6600">
                <a:solidFill>
                  <a:schemeClr val="bg1"/>
                </a:solidFill>
              </a:rPr>
              <a:t>Task </a:t>
            </a:r>
          </a:p>
        </p:txBody>
      </p:sp>
      <p:sp>
        <p:nvSpPr>
          <p:cNvPr id="3" name="Content Placeholder 2">
            <a:extLst>
              <a:ext uri="{FF2B5EF4-FFF2-40B4-BE49-F238E27FC236}">
                <a16:creationId xmlns:a16="http://schemas.microsoft.com/office/drawing/2014/main" id="{99B3AC4C-DD9A-004F-AC3A-CF9A0BADC094}"/>
              </a:ext>
            </a:extLst>
          </p:cNvPr>
          <p:cNvSpPr>
            <a:spLocks noGrp="1"/>
          </p:cNvSpPr>
          <p:nvPr>
            <p:ph idx="1"/>
          </p:nvPr>
        </p:nvSpPr>
        <p:spPr>
          <a:xfrm>
            <a:off x="6095999" y="882315"/>
            <a:ext cx="5254754" cy="5294647"/>
          </a:xfrm>
        </p:spPr>
        <p:txBody>
          <a:bodyPr>
            <a:normAutofit/>
          </a:bodyPr>
          <a:lstStyle/>
          <a:p>
            <a:r>
              <a:rPr lang="en-US" sz="4000" dirty="0"/>
              <a:t> Successfully list the types of movement! </a:t>
            </a:r>
          </a:p>
          <a:p>
            <a:endParaRPr lang="en-US" dirty="0"/>
          </a:p>
          <a:p>
            <a:endParaRPr lang="en-US" dirty="0"/>
          </a:p>
        </p:txBody>
      </p:sp>
      <p:sp>
        <p:nvSpPr>
          <p:cNvPr id="4" name="Rounded Rectangular Callout 3">
            <a:extLst>
              <a:ext uri="{FF2B5EF4-FFF2-40B4-BE49-F238E27FC236}">
                <a16:creationId xmlns:a16="http://schemas.microsoft.com/office/drawing/2014/main" id="{E9B70B73-64AF-324C-9315-A6806C1A0F68}"/>
              </a:ext>
            </a:extLst>
          </p:cNvPr>
          <p:cNvSpPr/>
          <p:nvPr/>
        </p:nvSpPr>
        <p:spPr>
          <a:xfrm>
            <a:off x="7507045" y="2950836"/>
            <a:ext cx="3295560" cy="2032600"/>
          </a:xfrm>
          <a:prstGeom prst="wedgeRoundRectCallout">
            <a:avLst>
              <a:gd name="adj1" fmla="val -35476"/>
              <a:gd name="adj2" fmla="val 73994"/>
              <a:gd name="adj3" fmla="val 16667"/>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4400" dirty="0"/>
              <a:t>Clue: There are </a:t>
            </a:r>
            <a:r>
              <a:rPr lang="en-US" sz="4400" b="1" dirty="0"/>
              <a:t>8</a:t>
            </a:r>
            <a:r>
              <a:rPr lang="en-US" sz="4400" dirty="0"/>
              <a:t> types of movement!</a:t>
            </a:r>
          </a:p>
        </p:txBody>
      </p:sp>
    </p:spTree>
    <p:extLst>
      <p:ext uri="{BB962C8B-B14F-4D97-AF65-F5344CB8AC3E}">
        <p14:creationId xmlns:p14="http://schemas.microsoft.com/office/powerpoint/2010/main" val="2219881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BB5DD-C34F-AF45-8D12-BE140C8F76BA}"/>
              </a:ext>
            </a:extLst>
          </p:cNvPr>
          <p:cNvSpPr>
            <a:spLocks noGrp="1"/>
          </p:cNvSpPr>
          <p:nvPr>
            <p:ph type="title"/>
          </p:nvPr>
        </p:nvSpPr>
        <p:spPr/>
        <p:txBody>
          <a:bodyPr/>
          <a:lstStyle/>
          <a:p>
            <a:r>
              <a:rPr lang="en-US" dirty="0"/>
              <a:t>Task</a:t>
            </a:r>
          </a:p>
        </p:txBody>
      </p:sp>
      <p:graphicFrame>
        <p:nvGraphicFramePr>
          <p:cNvPr id="5" name="Content Placeholder 2">
            <a:extLst>
              <a:ext uri="{FF2B5EF4-FFF2-40B4-BE49-F238E27FC236}">
                <a16:creationId xmlns:a16="http://schemas.microsoft.com/office/drawing/2014/main" id="{0F8D9F70-0AE5-4525-8CEA-F6315EEAD0E9}"/>
              </a:ext>
            </a:extLst>
          </p:cNvPr>
          <p:cNvGraphicFramePr>
            <a:graphicFrameLocks noGrp="1"/>
          </p:cNvGraphicFramePr>
          <p:nvPr>
            <p:ph idx="1"/>
          </p:nvPr>
        </p:nvGraphicFramePr>
        <p:xfrm>
          <a:off x="838200" y="1929384"/>
          <a:ext cx="10515600" cy="4251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02324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63D1F0-AA92-964B-A670-A1C9B7218168}"/>
              </a:ext>
            </a:extLst>
          </p:cNvPr>
          <p:cNvSpPr>
            <a:spLocks noGrp="1"/>
          </p:cNvSpPr>
          <p:nvPr>
            <p:ph type="title"/>
          </p:nvPr>
        </p:nvSpPr>
        <p:spPr>
          <a:xfrm>
            <a:off x="838200" y="365125"/>
            <a:ext cx="10515600" cy="1325563"/>
          </a:xfrm>
        </p:spPr>
        <p:txBody>
          <a:bodyPr>
            <a:normAutofit/>
          </a:bodyPr>
          <a:lstStyle/>
          <a:p>
            <a:r>
              <a:rPr lang="en-US" sz="6600" dirty="0"/>
              <a:t>Joint movement </a:t>
            </a:r>
          </a:p>
        </p:txBody>
      </p:sp>
      <p:sp>
        <p:nvSpPr>
          <p:cNvPr id="3" name="Content Placeholder 2">
            <a:extLst>
              <a:ext uri="{FF2B5EF4-FFF2-40B4-BE49-F238E27FC236}">
                <a16:creationId xmlns:a16="http://schemas.microsoft.com/office/drawing/2014/main" id="{3B28F014-F2B3-B54D-B8A9-C1C75EDFB82B}"/>
              </a:ext>
            </a:extLst>
          </p:cNvPr>
          <p:cNvSpPr>
            <a:spLocks noGrp="1"/>
          </p:cNvSpPr>
          <p:nvPr>
            <p:ph idx="1"/>
          </p:nvPr>
        </p:nvSpPr>
        <p:spPr>
          <a:xfrm>
            <a:off x="838200" y="1929384"/>
            <a:ext cx="10515600" cy="4251960"/>
          </a:xfrm>
        </p:spPr>
        <p:txBody>
          <a:bodyPr>
            <a:normAutofit/>
          </a:bodyPr>
          <a:lstStyle/>
          <a:p>
            <a:r>
              <a:rPr lang="en-US" dirty="0"/>
              <a:t> </a:t>
            </a:r>
            <a:r>
              <a:rPr lang="en-US" sz="4000" dirty="0"/>
              <a:t>The movements that bones allow us to make are given specific names. This enables us to explain the movement permitted precisely.</a:t>
            </a:r>
          </a:p>
          <a:p>
            <a:endParaRPr lang="en-US" sz="4000" dirty="0"/>
          </a:p>
          <a:p>
            <a:r>
              <a:rPr lang="en-US" sz="4000" dirty="0"/>
              <a:t> The movement each type of joint allows differs, which joint permits the most movement? </a:t>
            </a:r>
            <a:endParaRPr lang="en-US" dirty="0"/>
          </a:p>
        </p:txBody>
      </p:sp>
    </p:spTree>
    <p:extLst>
      <p:ext uri="{BB962C8B-B14F-4D97-AF65-F5344CB8AC3E}">
        <p14:creationId xmlns:p14="http://schemas.microsoft.com/office/powerpoint/2010/main" val="3028933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C10CBC8-7837-4750-8EE9-B4C3D50488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69014793-11D4-4A17-9261-1A2E683AD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104482" y="-5104482"/>
            <a:ext cx="1983037" cy="12192001"/>
          </a:xfrm>
          <a:custGeom>
            <a:avLst/>
            <a:gdLst>
              <a:gd name="connsiteX0" fmla="*/ 0 w 1983037"/>
              <a:gd name="connsiteY0" fmla="*/ 0 h 12192001"/>
              <a:gd name="connsiteX1" fmla="*/ 0 w 1983037"/>
              <a:gd name="connsiteY1" fmla="*/ 12192001 h 12192001"/>
              <a:gd name="connsiteX2" fmla="*/ 1945626 w 1983037"/>
              <a:gd name="connsiteY2" fmla="*/ 12192001 h 12192001"/>
              <a:gd name="connsiteX3" fmla="*/ 1914883 w 1983037"/>
              <a:gd name="connsiteY3" fmla="*/ 11926947 h 12192001"/>
              <a:gd name="connsiteX4" fmla="*/ 1887405 w 1983037"/>
              <a:gd name="connsiteY4" fmla="*/ 10882179 h 12192001"/>
              <a:gd name="connsiteX5" fmla="*/ 1955094 w 1983037"/>
              <a:gd name="connsiteY5" fmla="*/ 9717835 h 12192001"/>
              <a:gd name="connsiteX6" fmla="*/ 1955094 w 1983037"/>
              <a:gd name="connsiteY6" fmla="*/ 9338013 h 12192001"/>
              <a:gd name="connsiteX7" fmla="*/ 1947423 w 1983037"/>
              <a:gd name="connsiteY7" fmla="*/ 8936699 h 12192001"/>
              <a:gd name="connsiteX8" fmla="*/ 1949002 w 1983037"/>
              <a:gd name="connsiteY8" fmla="*/ 7709920 h 12192001"/>
              <a:gd name="connsiteX9" fmla="*/ 1930276 w 1983037"/>
              <a:gd name="connsiteY9" fmla="*/ 6277504 h 12192001"/>
              <a:gd name="connsiteX10" fmla="*/ 1954643 w 1983037"/>
              <a:gd name="connsiteY10" fmla="*/ 5307481 h 12192001"/>
              <a:gd name="connsiteX11" fmla="*/ 1944941 w 1983037"/>
              <a:gd name="connsiteY11" fmla="*/ 4949831 h 12192001"/>
              <a:gd name="connsiteX12" fmla="*/ 1961187 w 1983037"/>
              <a:gd name="connsiteY12" fmla="*/ 4137481 h 12192001"/>
              <a:gd name="connsiteX13" fmla="*/ 1964118 w 1983037"/>
              <a:gd name="connsiteY13" fmla="*/ 3194148 h 12192001"/>
              <a:gd name="connsiteX14" fmla="*/ 1914708 w 1983037"/>
              <a:gd name="connsiteY14" fmla="*/ 1979808 h 12192001"/>
              <a:gd name="connsiteX15" fmla="*/ 1949679 w 1983037"/>
              <a:gd name="connsiteY15" fmla="*/ 1443897 h 12192001"/>
              <a:gd name="connsiteX16" fmla="*/ 1942685 w 1983037"/>
              <a:gd name="connsiteY16" fmla="*/ 749860 h 12192001"/>
              <a:gd name="connsiteX17" fmla="*/ 1933706 w 1983037"/>
              <a:gd name="connsiteY17" fmla="*/ 168558 h 12192001"/>
              <a:gd name="connsiteX18" fmla="*/ 1950785 w 1983037"/>
              <a:gd name="connsiteY18" fmla="*/ 0 h 12192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83037" h="12192001">
                <a:moveTo>
                  <a:pt x="0" y="0"/>
                </a:moveTo>
                <a:lnTo>
                  <a:pt x="0" y="12192001"/>
                </a:lnTo>
                <a:lnTo>
                  <a:pt x="1945626" y="12192001"/>
                </a:lnTo>
                <a:lnTo>
                  <a:pt x="1914883" y="11926947"/>
                </a:lnTo>
                <a:cubicBezTo>
                  <a:pt x="1884529" y="11579709"/>
                  <a:pt x="1881652" y="11231009"/>
                  <a:pt x="1887405" y="10882179"/>
                </a:cubicBezTo>
                <a:cubicBezTo>
                  <a:pt x="1893725" y="10493309"/>
                  <a:pt x="1911547" y="10104667"/>
                  <a:pt x="1955094" y="9717835"/>
                </a:cubicBezTo>
                <a:cubicBezTo>
                  <a:pt x="1966715" y="9591491"/>
                  <a:pt x="1966715" y="9464357"/>
                  <a:pt x="1955094" y="9338013"/>
                </a:cubicBezTo>
                <a:cubicBezTo>
                  <a:pt x="1945663" y="9204453"/>
                  <a:pt x="1943091" y="9070511"/>
                  <a:pt x="1947423" y="8936699"/>
                </a:cubicBezTo>
                <a:cubicBezTo>
                  <a:pt x="1960283" y="8527701"/>
                  <a:pt x="1930726" y="8118470"/>
                  <a:pt x="1949002" y="7709920"/>
                </a:cubicBezTo>
                <a:cubicBezTo>
                  <a:pt x="1970436" y="7231918"/>
                  <a:pt x="1945393" y="6755049"/>
                  <a:pt x="1930276" y="6277504"/>
                </a:cubicBezTo>
                <a:cubicBezTo>
                  <a:pt x="1920123" y="5954014"/>
                  <a:pt x="1913803" y="5630292"/>
                  <a:pt x="1954643" y="5307481"/>
                </a:cubicBezTo>
                <a:cubicBezTo>
                  <a:pt x="1969761" y="5188718"/>
                  <a:pt x="1956899" y="5068596"/>
                  <a:pt x="1944941" y="4949831"/>
                </a:cubicBezTo>
                <a:cubicBezTo>
                  <a:pt x="1917866" y="4678139"/>
                  <a:pt x="1932758" y="4407584"/>
                  <a:pt x="1961187" y="4137481"/>
                </a:cubicBezTo>
                <a:cubicBezTo>
                  <a:pt x="1994579" y="3823035"/>
                  <a:pt x="1984877" y="3508818"/>
                  <a:pt x="1964118" y="3194148"/>
                </a:cubicBezTo>
                <a:cubicBezTo>
                  <a:pt x="1937270" y="2789895"/>
                  <a:pt x="1903424" y="2387003"/>
                  <a:pt x="1914708" y="1979808"/>
                </a:cubicBezTo>
                <a:cubicBezTo>
                  <a:pt x="1919446" y="1800868"/>
                  <a:pt x="1935466" y="1622384"/>
                  <a:pt x="1949679" y="1443897"/>
                </a:cubicBezTo>
                <a:cubicBezTo>
                  <a:pt x="1964278" y="1212701"/>
                  <a:pt x="1961931" y="980722"/>
                  <a:pt x="1942685" y="749860"/>
                </a:cubicBezTo>
                <a:cubicBezTo>
                  <a:pt x="1929825" y="555933"/>
                  <a:pt x="1921533" y="362007"/>
                  <a:pt x="1933706" y="168558"/>
                </a:cubicBezTo>
                <a:lnTo>
                  <a:pt x="1950785"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D2A37C6-241E-8446-B6DA-B52834B8E609}"/>
              </a:ext>
            </a:extLst>
          </p:cNvPr>
          <p:cNvSpPr>
            <a:spLocks noGrp="1"/>
          </p:cNvSpPr>
          <p:nvPr>
            <p:ph type="title"/>
          </p:nvPr>
        </p:nvSpPr>
        <p:spPr>
          <a:xfrm>
            <a:off x="838200" y="365125"/>
            <a:ext cx="10515600" cy="1325563"/>
          </a:xfrm>
        </p:spPr>
        <p:txBody>
          <a:bodyPr>
            <a:normAutofit/>
          </a:bodyPr>
          <a:lstStyle/>
          <a:p>
            <a:r>
              <a:rPr lang="en-US" sz="7200">
                <a:solidFill>
                  <a:schemeClr val="bg1"/>
                </a:solidFill>
              </a:rPr>
              <a:t>Starter activity </a:t>
            </a:r>
          </a:p>
        </p:txBody>
      </p:sp>
      <p:graphicFrame>
        <p:nvGraphicFramePr>
          <p:cNvPr id="5" name="Content Placeholder 2">
            <a:extLst>
              <a:ext uri="{FF2B5EF4-FFF2-40B4-BE49-F238E27FC236}">
                <a16:creationId xmlns:a16="http://schemas.microsoft.com/office/drawing/2014/main" id="{E2D0B8C5-0BC1-4455-8D49-0D3F6E858F69}"/>
              </a:ext>
            </a:extLst>
          </p:cNvPr>
          <p:cNvGraphicFramePr>
            <a:graphicFrameLocks noGrp="1"/>
          </p:cNvGraphicFramePr>
          <p:nvPr>
            <p:ph idx="1"/>
            <p:extLst>
              <p:ext uri="{D42A27DB-BD31-4B8C-83A1-F6EECF244321}">
                <p14:modId xmlns:p14="http://schemas.microsoft.com/office/powerpoint/2010/main" val="4110549359"/>
              </p:ext>
            </p:extLst>
          </p:nvPr>
        </p:nvGraphicFramePr>
        <p:xfrm>
          <a:off x="838200" y="2223655"/>
          <a:ext cx="10515600" cy="39533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3290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1CC351-4EC4-894E-A63B-E94099315E93}"/>
              </a:ext>
            </a:extLst>
          </p:cNvPr>
          <p:cNvSpPr>
            <a:spLocks noGrp="1"/>
          </p:cNvSpPr>
          <p:nvPr>
            <p:ph type="title"/>
          </p:nvPr>
        </p:nvSpPr>
        <p:spPr>
          <a:xfrm>
            <a:off x="635000" y="640823"/>
            <a:ext cx="3418659" cy="5583148"/>
          </a:xfrm>
        </p:spPr>
        <p:txBody>
          <a:bodyPr anchor="ctr">
            <a:normAutofit/>
          </a:bodyPr>
          <a:lstStyle/>
          <a:p>
            <a:r>
              <a:rPr lang="en-US" sz="4200"/>
              <a:t>The joint movements you need to know are: </a:t>
            </a:r>
          </a:p>
        </p:txBody>
      </p:sp>
      <p:sp>
        <p:nvSpPr>
          <p:cNvPr id="11" name="Rectangle 22">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14992" y="1557877"/>
            <a:ext cx="18288" cy="3749040"/>
          </a:xfrm>
          <a:custGeom>
            <a:avLst/>
            <a:gdLst>
              <a:gd name="connsiteX0" fmla="*/ 0 w 18288"/>
              <a:gd name="connsiteY0" fmla="*/ 0 h 3749040"/>
              <a:gd name="connsiteX1" fmla="*/ 18288 w 18288"/>
              <a:gd name="connsiteY1" fmla="*/ 0 h 3749040"/>
              <a:gd name="connsiteX2" fmla="*/ 18288 w 18288"/>
              <a:gd name="connsiteY2" fmla="*/ 662330 h 3749040"/>
              <a:gd name="connsiteX3" fmla="*/ 18288 w 18288"/>
              <a:gd name="connsiteY3" fmla="*/ 1174699 h 3749040"/>
              <a:gd name="connsiteX4" fmla="*/ 18288 w 18288"/>
              <a:gd name="connsiteY4" fmla="*/ 1724558 h 3749040"/>
              <a:gd name="connsiteX5" fmla="*/ 18288 w 18288"/>
              <a:gd name="connsiteY5" fmla="*/ 2424379 h 3749040"/>
              <a:gd name="connsiteX6" fmla="*/ 18288 w 18288"/>
              <a:gd name="connsiteY6" fmla="*/ 3049219 h 3749040"/>
              <a:gd name="connsiteX7" fmla="*/ 18288 w 18288"/>
              <a:gd name="connsiteY7" fmla="*/ 3749040 h 3749040"/>
              <a:gd name="connsiteX8" fmla="*/ 0 w 18288"/>
              <a:gd name="connsiteY8" fmla="*/ 3749040 h 3749040"/>
              <a:gd name="connsiteX9" fmla="*/ 0 w 18288"/>
              <a:gd name="connsiteY9" fmla="*/ 3236671 h 3749040"/>
              <a:gd name="connsiteX10" fmla="*/ 0 w 18288"/>
              <a:gd name="connsiteY10" fmla="*/ 2536850 h 3749040"/>
              <a:gd name="connsiteX11" fmla="*/ 0 w 18288"/>
              <a:gd name="connsiteY11" fmla="*/ 1874520 h 3749040"/>
              <a:gd name="connsiteX12" fmla="*/ 0 w 18288"/>
              <a:gd name="connsiteY12" fmla="*/ 1362151 h 3749040"/>
              <a:gd name="connsiteX13" fmla="*/ 0 w 18288"/>
              <a:gd name="connsiteY13" fmla="*/ 774802 h 3749040"/>
              <a:gd name="connsiteX14" fmla="*/ 0 w 18288"/>
              <a:gd name="connsiteY14"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288" h="3749040" fill="none" extrusionOk="0">
                <a:moveTo>
                  <a:pt x="0" y="0"/>
                </a:moveTo>
                <a:cubicBezTo>
                  <a:pt x="8690" y="407"/>
                  <a:pt x="14141" y="154"/>
                  <a:pt x="18288" y="0"/>
                </a:cubicBezTo>
                <a:cubicBezTo>
                  <a:pt x="34838" y="143586"/>
                  <a:pt x="-11860" y="333097"/>
                  <a:pt x="18288" y="662330"/>
                </a:cubicBezTo>
                <a:cubicBezTo>
                  <a:pt x="48436" y="991563"/>
                  <a:pt x="32813" y="1046681"/>
                  <a:pt x="18288" y="1174699"/>
                </a:cubicBezTo>
                <a:cubicBezTo>
                  <a:pt x="3763" y="1302717"/>
                  <a:pt x="40974" y="1467838"/>
                  <a:pt x="18288" y="1724558"/>
                </a:cubicBezTo>
                <a:cubicBezTo>
                  <a:pt x="-4398" y="1981278"/>
                  <a:pt x="36650" y="2215729"/>
                  <a:pt x="18288" y="2424379"/>
                </a:cubicBezTo>
                <a:cubicBezTo>
                  <a:pt x="-74" y="2633029"/>
                  <a:pt x="-9881" y="2874703"/>
                  <a:pt x="18288" y="3049219"/>
                </a:cubicBezTo>
                <a:cubicBezTo>
                  <a:pt x="46457" y="3223735"/>
                  <a:pt x="4078" y="3453850"/>
                  <a:pt x="18288" y="3749040"/>
                </a:cubicBezTo>
                <a:cubicBezTo>
                  <a:pt x="14465" y="3749751"/>
                  <a:pt x="7675" y="3748271"/>
                  <a:pt x="0" y="3749040"/>
                </a:cubicBezTo>
                <a:cubicBezTo>
                  <a:pt x="19669" y="3507959"/>
                  <a:pt x="-9883" y="3339386"/>
                  <a:pt x="0" y="3236671"/>
                </a:cubicBezTo>
                <a:cubicBezTo>
                  <a:pt x="9883" y="3133956"/>
                  <a:pt x="26871" y="2857214"/>
                  <a:pt x="0" y="2536850"/>
                </a:cubicBezTo>
                <a:cubicBezTo>
                  <a:pt x="-26871" y="2216486"/>
                  <a:pt x="4790" y="2156616"/>
                  <a:pt x="0" y="1874520"/>
                </a:cubicBezTo>
                <a:cubicBezTo>
                  <a:pt x="-4790" y="1592424"/>
                  <a:pt x="-3117" y="1558688"/>
                  <a:pt x="0" y="1362151"/>
                </a:cubicBezTo>
                <a:cubicBezTo>
                  <a:pt x="3117" y="1165614"/>
                  <a:pt x="16802" y="1045125"/>
                  <a:pt x="0" y="774802"/>
                </a:cubicBezTo>
                <a:cubicBezTo>
                  <a:pt x="-16802" y="504479"/>
                  <a:pt x="-29640" y="377701"/>
                  <a:pt x="0" y="0"/>
                </a:cubicBezTo>
                <a:close/>
              </a:path>
              <a:path w="18288" h="3749040" stroke="0" extrusionOk="0">
                <a:moveTo>
                  <a:pt x="0" y="0"/>
                </a:moveTo>
                <a:cubicBezTo>
                  <a:pt x="5341" y="9"/>
                  <a:pt x="11148" y="-611"/>
                  <a:pt x="18288" y="0"/>
                </a:cubicBezTo>
                <a:cubicBezTo>
                  <a:pt x="33352" y="227288"/>
                  <a:pt x="30894" y="278824"/>
                  <a:pt x="18288" y="512369"/>
                </a:cubicBezTo>
                <a:cubicBezTo>
                  <a:pt x="5682" y="745914"/>
                  <a:pt x="53060" y="998220"/>
                  <a:pt x="18288" y="1212190"/>
                </a:cubicBezTo>
                <a:cubicBezTo>
                  <a:pt x="-16484" y="1426160"/>
                  <a:pt x="35474" y="1585099"/>
                  <a:pt x="18288" y="1837030"/>
                </a:cubicBezTo>
                <a:cubicBezTo>
                  <a:pt x="1102" y="2088961"/>
                  <a:pt x="16704" y="2251948"/>
                  <a:pt x="18288" y="2386889"/>
                </a:cubicBezTo>
                <a:cubicBezTo>
                  <a:pt x="19872" y="2521830"/>
                  <a:pt x="5902" y="2679005"/>
                  <a:pt x="18288" y="2936748"/>
                </a:cubicBezTo>
                <a:cubicBezTo>
                  <a:pt x="30674" y="3194491"/>
                  <a:pt x="13809" y="3416052"/>
                  <a:pt x="18288" y="3749040"/>
                </a:cubicBezTo>
                <a:cubicBezTo>
                  <a:pt x="9729" y="3749861"/>
                  <a:pt x="3965" y="3749683"/>
                  <a:pt x="0" y="3749040"/>
                </a:cubicBezTo>
                <a:cubicBezTo>
                  <a:pt x="-10152" y="3632102"/>
                  <a:pt x="-5013" y="3340136"/>
                  <a:pt x="0" y="3236671"/>
                </a:cubicBezTo>
                <a:cubicBezTo>
                  <a:pt x="5013" y="3133206"/>
                  <a:pt x="-27249" y="2814766"/>
                  <a:pt x="0" y="2649322"/>
                </a:cubicBezTo>
                <a:cubicBezTo>
                  <a:pt x="27249" y="2483878"/>
                  <a:pt x="8506" y="2308131"/>
                  <a:pt x="0" y="2061972"/>
                </a:cubicBezTo>
                <a:cubicBezTo>
                  <a:pt x="-8506" y="1815813"/>
                  <a:pt x="-14267" y="1574470"/>
                  <a:pt x="0" y="1399642"/>
                </a:cubicBezTo>
                <a:cubicBezTo>
                  <a:pt x="14267" y="1224814"/>
                  <a:pt x="-24839" y="1011862"/>
                  <a:pt x="0" y="812292"/>
                </a:cubicBezTo>
                <a:cubicBezTo>
                  <a:pt x="24839" y="612722"/>
                  <a:pt x="20220" y="372179"/>
                  <a:pt x="0" y="0"/>
                </a:cubicBezTo>
                <a:close/>
              </a:path>
            </a:pathLst>
          </a:custGeom>
          <a:solidFill>
            <a:schemeClr val="accent1"/>
          </a:solidFill>
          <a:ln w="34925">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Content Placeholder 2">
            <a:extLst>
              <a:ext uri="{FF2B5EF4-FFF2-40B4-BE49-F238E27FC236}">
                <a16:creationId xmlns:a16="http://schemas.microsoft.com/office/drawing/2014/main" id="{9E3F519E-A39C-4D1C-A05F-CF5FAD1E2368}"/>
              </a:ext>
            </a:extLst>
          </p:cNvPr>
          <p:cNvGraphicFramePr>
            <a:graphicFrameLocks noGrp="1"/>
          </p:cNvGraphicFramePr>
          <p:nvPr>
            <p:ph idx="1"/>
            <p:extLst>
              <p:ext uri="{D42A27DB-BD31-4B8C-83A1-F6EECF244321}">
                <p14:modId xmlns:p14="http://schemas.microsoft.com/office/powerpoint/2010/main" val="191517083"/>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21963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2" name="Rectangle 21">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B655985B-787F-6041-89A4-80DF60F49D82}"/>
              </a:ext>
            </a:extLst>
          </p:cNvPr>
          <p:cNvPicPr>
            <a:picLocks noGrp="1" noChangeAspect="1"/>
          </p:cNvPicPr>
          <p:nvPr>
            <p:ph idx="1"/>
          </p:nvPr>
        </p:nvPicPr>
        <p:blipFill rotWithShape="1">
          <a:blip r:embed="rId2">
            <a:alphaModFix amt="50000"/>
          </a:blip>
          <a:srcRect l="25"/>
          <a:stretch/>
        </p:blipFill>
        <p:spPr>
          <a:xfrm>
            <a:off x="20" y="10"/>
            <a:ext cx="12188930" cy="6857990"/>
          </a:xfrm>
          <a:prstGeom prst="rect">
            <a:avLst/>
          </a:prstGeom>
        </p:spPr>
      </p:pic>
      <p:sp>
        <p:nvSpPr>
          <p:cNvPr id="2" name="Title 1">
            <a:extLst>
              <a:ext uri="{FF2B5EF4-FFF2-40B4-BE49-F238E27FC236}">
                <a16:creationId xmlns:a16="http://schemas.microsoft.com/office/drawing/2014/main" id="{394FF299-18CD-F841-8B2F-0F584732FE38}"/>
              </a:ext>
            </a:extLst>
          </p:cNvPr>
          <p:cNvSpPr>
            <a:spLocks noGrp="1"/>
          </p:cNvSpPr>
          <p:nvPr>
            <p:ph type="title"/>
          </p:nvPr>
        </p:nvSpPr>
        <p:spPr>
          <a:xfrm>
            <a:off x="1524000" y="1122363"/>
            <a:ext cx="9144000" cy="3063240"/>
          </a:xfrm>
        </p:spPr>
        <p:txBody>
          <a:bodyPr vert="horz" lIns="91440" tIns="45720" rIns="91440" bIns="45720" rtlCol="0" anchor="b">
            <a:normAutofit/>
          </a:bodyPr>
          <a:lstStyle/>
          <a:p>
            <a:pPr algn="ctr">
              <a:lnSpc>
                <a:spcPct val="90000"/>
              </a:lnSpc>
            </a:pPr>
            <a:r>
              <a:rPr lang="en-US" sz="10000"/>
              <a:t>Flexion and extension </a:t>
            </a:r>
          </a:p>
        </p:txBody>
      </p:sp>
      <p:sp>
        <p:nvSpPr>
          <p:cNvPr id="24"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15498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9674EB-4793-DB45-938E-37E08B23A07C}"/>
              </a:ext>
            </a:extLst>
          </p:cNvPr>
          <p:cNvSpPr>
            <a:spLocks noGrp="1"/>
          </p:cNvSpPr>
          <p:nvPr>
            <p:ph type="title"/>
          </p:nvPr>
        </p:nvSpPr>
        <p:spPr/>
        <p:txBody>
          <a:bodyPr/>
          <a:lstStyle/>
          <a:p>
            <a:r>
              <a:rPr lang="en-US" dirty="0"/>
              <a:t>Flexion and Extension </a:t>
            </a:r>
          </a:p>
        </p:txBody>
      </p:sp>
      <p:sp>
        <p:nvSpPr>
          <p:cNvPr id="3" name="Content Placeholder 2">
            <a:extLst>
              <a:ext uri="{FF2B5EF4-FFF2-40B4-BE49-F238E27FC236}">
                <a16:creationId xmlns:a16="http://schemas.microsoft.com/office/drawing/2014/main" id="{89CA26A1-5355-384D-8597-E0A8E20B2973}"/>
              </a:ext>
            </a:extLst>
          </p:cNvPr>
          <p:cNvSpPr>
            <a:spLocks noGrp="1"/>
          </p:cNvSpPr>
          <p:nvPr>
            <p:ph idx="1"/>
          </p:nvPr>
        </p:nvSpPr>
        <p:spPr/>
        <p:txBody>
          <a:bodyPr>
            <a:normAutofit/>
          </a:bodyPr>
          <a:lstStyle/>
          <a:p>
            <a:r>
              <a:rPr lang="en-US" sz="3200" b="1" dirty="0"/>
              <a:t>Flexion – </a:t>
            </a:r>
            <a:r>
              <a:rPr lang="en-US" sz="3200" dirty="0"/>
              <a:t>this occurs when the angle at the joint decreases. You can remember this movement easily, if you pay attention to when your flex your bicep. The angle at the elbow decreases when you flex your bicep. Try it!</a:t>
            </a:r>
          </a:p>
          <a:p>
            <a:r>
              <a:rPr lang="en-US" sz="3200" b="1" dirty="0"/>
              <a:t>Extension – </a:t>
            </a:r>
            <a:r>
              <a:rPr lang="en-US" sz="3200" dirty="0"/>
              <a:t>the straightening at a joint. This occurs when the angle at the joint increases. This happens when you straighten your arm after a bicep curl!</a:t>
            </a:r>
          </a:p>
        </p:txBody>
      </p:sp>
      <p:sp>
        <p:nvSpPr>
          <p:cNvPr id="4" name="Cloud Callout 3">
            <a:extLst>
              <a:ext uri="{FF2B5EF4-FFF2-40B4-BE49-F238E27FC236}">
                <a16:creationId xmlns:a16="http://schemas.microsoft.com/office/drawing/2014/main" id="{38D4F751-2A83-844A-836A-009F54E66DC6}"/>
              </a:ext>
            </a:extLst>
          </p:cNvPr>
          <p:cNvSpPr/>
          <p:nvPr/>
        </p:nvSpPr>
        <p:spPr>
          <a:xfrm>
            <a:off x="7450111" y="4479943"/>
            <a:ext cx="3702571" cy="2205670"/>
          </a:xfrm>
          <a:prstGeom prst="cloudCallout">
            <a:avLst>
              <a:gd name="adj1" fmla="val -65368"/>
              <a:gd name="adj2" fmla="val -379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Think of </a:t>
            </a:r>
            <a:r>
              <a:rPr lang="en-US" sz="2800" u="sng" dirty="0"/>
              <a:t>2 sporting examples</a:t>
            </a:r>
            <a:r>
              <a:rPr lang="en-US" sz="2800" dirty="0"/>
              <a:t> where these movements are used! Feedback to the class. </a:t>
            </a:r>
          </a:p>
        </p:txBody>
      </p:sp>
    </p:spTree>
    <p:extLst>
      <p:ext uri="{BB962C8B-B14F-4D97-AF65-F5344CB8AC3E}">
        <p14:creationId xmlns:p14="http://schemas.microsoft.com/office/powerpoint/2010/main" val="773975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BE96C2-8A05-6C45-9C9E-B74E061D0C79}"/>
              </a:ext>
            </a:extLst>
          </p:cNvPr>
          <p:cNvSpPr>
            <a:spLocks noGrp="1"/>
          </p:cNvSpPr>
          <p:nvPr>
            <p:ph type="title"/>
          </p:nvPr>
        </p:nvSpPr>
        <p:spPr>
          <a:xfrm>
            <a:off x="572493" y="238539"/>
            <a:ext cx="11047013" cy="1434415"/>
          </a:xfrm>
        </p:spPr>
        <p:txBody>
          <a:bodyPr anchor="b">
            <a:normAutofit/>
          </a:bodyPr>
          <a:lstStyle/>
          <a:p>
            <a:r>
              <a:rPr lang="en-US" sz="6700"/>
              <a:t>Flexion of the shoulder/ hip</a:t>
            </a:r>
          </a:p>
        </p:txBody>
      </p:sp>
      <p:sp>
        <p:nvSpPr>
          <p:cNvPr id="16"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4"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BD8F45"/>
          </a:solidFill>
          <a:ln w="38100" cap="rnd">
            <a:solidFill>
              <a:srgbClr val="BD8F4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8DCBF74-CDD5-1E46-A722-8E997B53756C}"/>
              </a:ext>
            </a:extLst>
          </p:cNvPr>
          <p:cNvPicPr>
            <a:picLocks noChangeAspect="1"/>
          </p:cNvPicPr>
          <p:nvPr/>
        </p:nvPicPr>
        <p:blipFill rotWithShape="1">
          <a:blip r:embed="rId2"/>
          <a:srcRect l="18248" r="14779" b="1"/>
          <a:stretch/>
        </p:blipFill>
        <p:spPr>
          <a:xfrm>
            <a:off x="572492" y="2002056"/>
            <a:ext cx="3943849" cy="4184060"/>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7D09310C-B191-BD4C-8850-B2B8E04CBC1A}"/>
              </a:ext>
            </a:extLst>
          </p:cNvPr>
          <p:cNvSpPr>
            <a:spLocks noGrp="1"/>
          </p:cNvSpPr>
          <p:nvPr>
            <p:ph idx="1"/>
          </p:nvPr>
        </p:nvSpPr>
        <p:spPr>
          <a:xfrm>
            <a:off x="4905955" y="2071316"/>
            <a:ext cx="6713552" cy="4114800"/>
          </a:xfrm>
        </p:spPr>
        <p:txBody>
          <a:bodyPr anchor="t">
            <a:normAutofit/>
          </a:bodyPr>
          <a:lstStyle/>
          <a:p>
            <a:r>
              <a:rPr lang="en-US" b="1"/>
              <a:t> Flexion - </a:t>
            </a:r>
            <a:r>
              <a:rPr lang="en-GB" b="1"/>
              <a:t> of the shoulder joint </a:t>
            </a:r>
            <a:r>
              <a:rPr lang="en-GB"/>
              <a:t>occurs when the moves</a:t>
            </a:r>
            <a:r>
              <a:rPr lang="en-GB" u="sng"/>
              <a:t> forwards</a:t>
            </a:r>
            <a:r>
              <a:rPr lang="en-GB"/>
              <a:t> from the rest of the body, which happens at the end of an underarm throw or bowl in rounders. </a:t>
            </a:r>
            <a:r>
              <a:rPr lang="en-GB" b="1"/>
              <a:t>Flexion of the hip joint</a:t>
            </a:r>
            <a:r>
              <a:rPr lang="en-GB"/>
              <a:t> occurs when the femur moves </a:t>
            </a:r>
            <a:r>
              <a:rPr lang="en-GB" u="sng"/>
              <a:t>forwards</a:t>
            </a:r>
            <a:r>
              <a:rPr lang="en-GB"/>
              <a:t>, which happens when long jumpers land or at the end of kick in football.</a:t>
            </a:r>
            <a:endParaRPr lang="en-GB" dirty="0"/>
          </a:p>
        </p:txBody>
      </p:sp>
    </p:spTree>
    <p:extLst>
      <p:ext uri="{BB962C8B-B14F-4D97-AF65-F5344CB8AC3E}">
        <p14:creationId xmlns:p14="http://schemas.microsoft.com/office/powerpoint/2010/main" val="1741627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42F3AD-E6A9-9D4F-9134-3199A0459E60}"/>
              </a:ext>
            </a:extLst>
          </p:cNvPr>
          <p:cNvSpPr>
            <a:spLocks noGrp="1"/>
          </p:cNvSpPr>
          <p:nvPr>
            <p:ph type="title"/>
          </p:nvPr>
        </p:nvSpPr>
        <p:spPr>
          <a:xfrm>
            <a:off x="630936" y="640080"/>
            <a:ext cx="4818888" cy="1481328"/>
          </a:xfrm>
        </p:spPr>
        <p:txBody>
          <a:bodyPr anchor="b">
            <a:normAutofit/>
          </a:bodyPr>
          <a:lstStyle/>
          <a:p>
            <a:pPr>
              <a:lnSpc>
                <a:spcPct val="90000"/>
              </a:lnSpc>
            </a:pPr>
            <a:r>
              <a:rPr lang="en-US"/>
              <a:t>Extension of the shoulder/ hip </a:t>
            </a:r>
          </a:p>
        </p:txBody>
      </p:sp>
      <p:sp>
        <p:nvSpPr>
          <p:cNvPr id="18"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0936" y="2386584"/>
            <a:ext cx="4114800" cy="18288"/>
          </a:xfrm>
          <a:custGeom>
            <a:avLst/>
            <a:gdLst>
              <a:gd name="connsiteX0" fmla="*/ 0 w 4114800"/>
              <a:gd name="connsiteY0" fmla="*/ 0 h 18288"/>
              <a:gd name="connsiteX1" fmla="*/ 768096 w 4114800"/>
              <a:gd name="connsiteY1" fmla="*/ 0 h 18288"/>
              <a:gd name="connsiteX2" fmla="*/ 1495044 w 4114800"/>
              <a:gd name="connsiteY2" fmla="*/ 0 h 18288"/>
              <a:gd name="connsiteX3" fmla="*/ 2221992 w 4114800"/>
              <a:gd name="connsiteY3" fmla="*/ 0 h 18288"/>
              <a:gd name="connsiteX4" fmla="*/ 2784348 w 4114800"/>
              <a:gd name="connsiteY4" fmla="*/ 0 h 18288"/>
              <a:gd name="connsiteX5" fmla="*/ 3387852 w 4114800"/>
              <a:gd name="connsiteY5" fmla="*/ 0 h 18288"/>
              <a:gd name="connsiteX6" fmla="*/ 4114800 w 4114800"/>
              <a:gd name="connsiteY6" fmla="*/ 0 h 18288"/>
              <a:gd name="connsiteX7" fmla="*/ 4114800 w 4114800"/>
              <a:gd name="connsiteY7" fmla="*/ 18288 h 18288"/>
              <a:gd name="connsiteX8" fmla="*/ 3429000 w 4114800"/>
              <a:gd name="connsiteY8" fmla="*/ 18288 h 18288"/>
              <a:gd name="connsiteX9" fmla="*/ 2866644 w 4114800"/>
              <a:gd name="connsiteY9" fmla="*/ 18288 h 18288"/>
              <a:gd name="connsiteX10" fmla="*/ 2304288 w 4114800"/>
              <a:gd name="connsiteY10" fmla="*/ 18288 h 18288"/>
              <a:gd name="connsiteX11" fmla="*/ 1577340 w 4114800"/>
              <a:gd name="connsiteY11" fmla="*/ 18288 h 18288"/>
              <a:gd name="connsiteX12" fmla="*/ 973836 w 4114800"/>
              <a:gd name="connsiteY12" fmla="*/ 18288 h 18288"/>
              <a:gd name="connsiteX13" fmla="*/ 0 w 4114800"/>
              <a:gd name="connsiteY13" fmla="*/ 18288 h 18288"/>
              <a:gd name="connsiteX14" fmla="*/ 0 w 4114800"/>
              <a:gd name="connsiteY1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14800" h="18288" fill="none" extrusionOk="0">
                <a:moveTo>
                  <a:pt x="0" y="0"/>
                </a:moveTo>
                <a:cubicBezTo>
                  <a:pt x="338280" y="-26110"/>
                  <a:pt x="483942" y="6555"/>
                  <a:pt x="768096" y="0"/>
                </a:cubicBezTo>
                <a:cubicBezTo>
                  <a:pt x="1052250" y="-6555"/>
                  <a:pt x="1331484" y="24616"/>
                  <a:pt x="1495044" y="0"/>
                </a:cubicBezTo>
                <a:cubicBezTo>
                  <a:pt x="1658604" y="-24616"/>
                  <a:pt x="2056661" y="-33562"/>
                  <a:pt x="2221992" y="0"/>
                </a:cubicBezTo>
                <a:cubicBezTo>
                  <a:pt x="2387323" y="33562"/>
                  <a:pt x="2629463" y="-20094"/>
                  <a:pt x="2784348" y="0"/>
                </a:cubicBezTo>
                <a:cubicBezTo>
                  <a:pt x="2939233" y="20094"/>
                  <a:pt x="3151981" y="1524"/>
                  <a:pt x="3387852" y="0"/>
                </a:cubicBezTo>
                <a:cubicBezTo>
                  <a:pt x="3623723" y="-1524"/>
                  <a:pt x="3882724" y="26165"/>
                  <a:pt x="4114800" y="0"/>
                </a:cubicBezTo>
                <a:cubicBezTo>
                  <a:pt x="4114300" y="8855"/>
                  <a:pt x="4114909" y="14521"/>
                  <a:pt x="4114800" y="18288"/>
                </a:cubicBezTo>
                <a:cubicBezTo>
                  <a:pt x="3910038" y="37744"/>
                  <a:pt x="3683432" y="-3969"/>
                  <a:pt x="3429000" y="18288"/>
                </a:cubicBezTo>
                <a:cubicBezTo>
                  <a:pt x="3174568" y="40545"/>
                  <a:pt x="3085815" y="44166"/>
                  <a:pt x="2866644" y="18288"/>
                </a:cubicBezTo>
                <a:cubicBezTo>
                  <a:pt x="2647473" y="-7590"/>
                  <a:pt x="2580474" y="31338"/>
                  <a:pt x="2304288" y="18288"/>
                </a:cubicBezTo>
                <a:cubicBezTo>
                  <a:pt x="2028102" y="5238"/>
                  <a:pt x="1863008" y="-2001"/>
                  <a:pt x="1577340" y="18288"/>
                </a:cubicBezTo>
                <a:cubicBezTo>
                  <a:pt x="1291672" y="38577"/>
                  <a:pt x="1243931" y="9893"/>
                  <a:pt x="973836" y="18288"/>
                </a:cubicBezTo>
                <a:cubicBezTo>
                  <a:pt x="703741" y="26683"/>
                  <a:pt x="317656" y="-5910"/>
                  <a:pt x="0" y="18288"/>
                </a:cubicBezTo>
                <a:cubicBezTo>
                  <a:pt x="683" y="12014"/>
                  <a:pt x="724" y="5908"/>
                  <a:pt x="0" y="0"/>
                </a:cubicBezTo>
                <a:close/>
              </a:path>
              <a:path w="4114800" h="18288" stroke="0" extrusionOk="0">
                <a:moveTo>
                  <a:pt x="0" y="0"/>
                </a:moveTo>
                <a:cubicBezTo>
                  <a:pt x="276109" y="5266"/>
                  <a:pt x="325589" y="-19584"/>
                  <a:pt x="644652" y="0"/>
                </a:cubicBezTo>
                <a:cubicBezTo>
                  <a:pt x="963715" y="19584"/>
                  <a:pt x="1064991" y="6066"/>
                  <a:pt x="1207008" y="0"/>
                </a:cubicBezTo>
                <a:cubicBezTo>
                  <a:pt x="1349025" y="-6066"/>
                  <a:pt x="1791724" y="14506"/>
                  <a:pt x="1975104" y="0"/>
                </a:cubicBezTo>
                <a:cubicBezTo>
                  <a:pt x="2158484" y="-14506"/>
                  <a:pt x="2397469" y="20822"/>
                  <a:pt x="2619756" y="0"/>
                </a:cubicBezTo>
                <a:cubicBezTo>
                  <a:pt x="2842043" y="-20822"/>
                  <a:pt x="2992157" y="20388"/>
                  <a:pt x="3264408" y="0"/>
                </a:cubicBezTo>
                <a:cubicBezTo>
                  <a:pt x="3536659" y="-20388"/>
                  <a:pt x="3855620" y="38211"/>
                  <a:pt x="4114800" y="0"/>
                </a:cubicBezTo>
                <a:cubicBezTo>
                  <a:pt x="4113902" y="7180"/>
                  <a:pt x="4114969" y="13790"/>
                  <a:pt x="4114800" y="18288"/>
                </a:cubicBezTo>
                <a:cubicBezTo>
                  <a:pt x="3968901" y="8593"/>
                  <a:pt x="3623428" y="17559"/>
                  <a:pt x="3429000" y="18288"/>
                </a:cubicBezTo>
                <a:cubicBezTo>
                  <a:pt x="3234572" y="19017"/>
                  <a:pt x="3085079" y="41804"/>
                  <a:pt x="2866644" y="18288"/>
                </a:cubicBezTo>
                <a:cubicBezTo>
                  <a:pt x="2648209" y="-5228"/>
                  <a:pt x="2451737" y="24580"/>
                  <a:pt x="2180844" y="18288"/>
                </a:cubicBezTo>
                <a:cubicBezTo>
                  <a:pt x="1909951" y="11996"/>
                  <a:pt x="1681589" y="12244"/>
                  <a:pt x="1495044" y="18288"/>
                </a:cubicBezTo>
                <a:cubicBezTo>
                  <a:pt x="1308499" y="24332"/>
                  <a:pt x="1136614" y="21789"/>
                  <a:pt x="850392" y="18288"/>
                </a:cubicBezTo>
                <a:cubicBezTo>
                  <a:pt x="564170" y="14787"/>
                  <a:pt x="210636" y="54701"/>
                  <a:pt x="0" y="18288"/>
                </a:cubicBezTo>
                <a:cubicBezTo>
                  <a:pt x="571" y="10093"/>
                  <a:pt x="-125" y="8407"/>
                  <a:pt x="0" y="0"/>
                </a:cubicBezTo>
                <a:close/>
              </a:path>
            </a:pathLst>
          </a:custGeom>
          <a:solidFill>
            <a:srgbClr val="A18361"/>
          </a:solidFill>
          <a:ln w="38100" cap="rnd">
            <a:solidFill>
              <a:srgbClr val="A1836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10CC76D-946D-3541-B174-C4EB57DFD0A9}"/>
              </a:ext>
            </a:extLst>
          </p:cNvPr>
          <p:cNvSpPr>
            <a:spLocks noGrp="1"/>
          </p:cNvSpPr>
          <p:nvPr>
            <p:ph idx="1"/>
          </p:nvPr>
        </p:nvSpPr>
        <p:spPr>
          <a:xfrm>
            <a:off x="630936" y="2660904"/>
            <a:ext cx="4818888" cy="3547872"/>
          </a:xfrm>
        </p:spPr>
        <p:txBody>
          <a:bodyPr anchor="t">
            <a:normAutofit/>
          </a:bodyPr>
          <a:lstStyle/>
          <a:p>
            <a:r>
              <a:rPr lang="en-US" dirty="0"/>
              <a:t> </a:t>
            </a:r>
            <a:r>
              <a:rPr lang="en-GB" b="1" dirty="0"/>
              <a:t>Extension -</a:t>
            </a:r>
            <a:r>
              <a:rPr lang="en-GB" dirty="0"/>
              <a:t> of the shoulder occurs when the </a:t>
            </a:r>
            <a:r>
              <a:rPr lang="en-GB" dirty="0" err="1"/>
              <a:t>humerus</a:t>
            </a:r>
            <a:r>
              <a:rPr lang="en-GB" dirty="0"/>
              <a:t> moves backwards from the rest of the body, which happens at the end of the pull stroke in front crawl. Extension of the hip joint occurs when the femur moves backwards, which happens in the preparation for a kick in football, or in the back leg as a gymnast performs a split leap.</a:t>
            </a:r>
            <a:endParaRPr lang="en-US" dirty="0"/>
          </a:p>
        </p:txBody>
      </p:sp>
      <mc:AlternateContent xmlns:mc="http://schemas.openxmlformats.org/markup-compatibility/2006">
        <mc:Choice xmlns:p14="http://schemas.microsoft.com/office/powerpoint/2010/main" Requires="p14">
          <p:contentPart p14:bwMode="auto" r:id="rId2">
            <p14:nvContentPartPr>
              <p14:cNvPr id="20" name="Ink 1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14:cNvPr>
              <p14:cNvContentPartPr>
                <a14:cpLocks xmlns:a14="http://schemas.microsoft.com/office/drawing/2010/main" noGrp="1" noRot="1" noChangeAspect="1" noMove="1" noResize="1" noEditPoints="1" noAdjustHandles="1" noChangeArrowheads="1" noChangeShapeType="1"/>
              </p14:cNvContentPartPr>
              <p14:nvPr>
                <p:extLst>
                  <p:ext uri="{386F3935-93C4-4BCD-93E2-E3B085C9AB24}">
                    <p16:designElem xmlns:p16="http://schemas.microsoft.com/office/powerpoint/2015/main" val="1"/>
                  </p:ext>
                </p:extLst>
              </p14:nvPr>
            </p14:nvContentPartPr>
            <p14:xfrm>
              <a:off x="5755403" y="1971579"/>
              <a:ext cx="360" cy="2160"/>
            </p14:xfrm>
          </p:contentPart>
        </mc:Choice>
        <mc:Fallback>
          <p:pic>
            <p:nvPicPr>
              <p:cNvPr id="20" name="Ink 19">
                <a:extLst>
                  <a:ext uri="{FF2B5EF4-FFF2-40B4-BE49-F238E27FC236}">
                    <a16:creationId xmlns:a16="http://schemas.microsoft.com/office/drawing/2014/main" id="{070477C5-0410-4E4F-97A1-F84C2465C18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p:cNvPicPr>
              <p:nvPr/>
            </p:nvPicPr>
            <p:blipFill>
              <a:blip r:embed="rId3"/>
              <a:stretch>
                <a:fillRect/>
              </a:stretch>
            </p:blipFill>
            <p:spPr>
              <a:xfrm>
                <a:off x="5737403" y="1956150"/>
                <a:ext cx="36000" cy="32709"/>
              </a:xfrm>
              <a:prstGeom prst="rect">
                <a:avLst/>
              </a:prstGeom>
            </p:spPr>
          </p:pic>
        </mc:Fallback>
      </mc:AlternateContent>
      <p:pic>
        <p:nvPicPr>
          <p:cNvPr id="4" name="Picture 3" descr="A picture containing sport, frisbee, person, catching&#10;&#10;Description automatically generated">
            <a:extLst>
              <a:ext uri="{FF2B5EF4-FFF2-40B4-BE49-F238E27FC236}">
                <a16:creationId xmlns:a16="http://schemas.microsoft.com/office/drawing/2014/main" id="{C2A57087-F52F-A54F-B48B-84C58DADE64B}"/>
              </a:ext>
            </a:extLst>
          </p:cNvPr>
          <p:cNvPicPr>
            <a:picLocks noChangeAspect="1"/>
          </p:cNvPicPr>
          <p:nvPr/>
        </p:nvPicPr>
        <p:blipFill rotWithShape="1">
          <a:blip r:embed="rId4"/>
          <a:srcRect l="20359" r="16429" b="-1"/>
          <a:stretch/>
        </p:blipFill>
        <p:spPr>
          <a:xfrm>
            <a:off x="6145413" y="640080"/>
            <a:ext cx="5366237" cy="5577840"/>
          </a:xfrm>
          <a:prstGeom prst="rect">
            <a:avLst/>
          </a:prstGeom>
        </p:spPr>
      </p:pic>
    </p:spTree>
    <p:extLst>
      <p:ext uri="{BB962C8B-B14F-4D97-AF65-F5344CB8AC3E}">
        <p14:creationId xmlns:p14="http://schemas.microsoft.com/office/powerpoint/2010/main" val="1739680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93245F62-CCC4-49E4-B95B-EA6C1E7905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71C9CB-6C1C-5D44-8DA3-75EE115E81A6}"/>
              </a:ext>
            </a:extLst>
          </p:cNvPr>
          <p:cNvSpPr>
            <a:spLocks noGrp="1"/>
          </p:cNvSpPr>
          <p:nvPr>
            <p:ph type="title"/>
          </p:nvPr>
        </p:nvSpPr>
        <p:spPr>
          <a:xfrm>
            <a:off x="638882" y="3577456"/>
            <a:ext cx="10909640" cy="1687814"/>
          </a:xfrm>
        </p:spPr>
        <p:txBody>
          <a:bodyPr vert="horz" lIns="91440" tIns="45720" rIns="91440" bIns="45720" rtlCol="0" anchor="b">
            <a:normAutofit/>
          </a:bodyPr>
          <a:lstStyle/>
          <a:p>
            <a:pPr algn="ctr"/>
            <a:r>
              <a:rPr lang="en-US" sz="10000"/>
              <a:t>Lateral Flexion </a:t>
            </a:r>
          </a:p>
        </p:txBody>
      </p:sp>
      <p:sp>
        <p:nvSpPr>
          <p:cNvPr id="3" name="Content Placeholder 2">
            <a:extLst>
              <a:ext uri="{FF2B5EF4-FFF2-40B4-BE49-F238E27FC236}">
                <a16:creationId xmlns:a16="http://schemas.microsoft.com/office/drawing/2014/main" id="{F3304357-3C0D-A14C-9183-67292AF15B78}"/>
              </a:ext>
            </a:extLst>
          </p:cNvPr>
          <p:cNvSpPr>
            <a:spLocks noGrp="1"/>
          </p:cNvSpPr>
          <p:nvPr>
            <p:ph idx="1"/>
          </p:nvPr>
        </p:nvSpPr>
        <p:spPr>
          <a:xfrm>
            <a:off x="638881" y="5660607"/>
            <a:ext cx="10909643" cy="552659"/>
          </a:xfrm>
        </p:spPr>
        <p:txBody>
          <a:bodyPr vert="horz" lIns="91440" tIns="45720" rIns="91440" bIns="45720" rtlCol="0" anchor="t">
            <a:normAutofit fontScale="92500" lnSpcReduction="10000"/>
          </a:bodyPr>
          <a:lstStyle/>
          <a:p>
            <a:pPr marL="0" indent="0" algn="ctr">
              <a:buNone/>
            </a:pPr>
            <a:r>
              <a:rPr lang="en-US" sz="3200" b="1" dirty="0"/>
              <a:t>Lateral flexion – </a:t>
            </a:r>
            <a:r>
              <a:rPr lang="en-US" sz="3200" dirty="0"/>
              <a:t>refers specifically to the spine, related to bending from side to side </a:t>
            </a:r>
          </a:p>
        </p:txBody>
      </p:sp>
      <p:pic>
        <p:nvPicPr>
          <p:cNvPr id="4" name="Picture 3">
            <a:extLst>
              <a:ext uri="{FF2B5EF4-FFF2-40B4-BE49-F238E27FC236}">
                <a16:creationId xmlns:a16="http://schemas.microsoft.com/office/drawing/2014/main" id="{80CED30F-54B5-A040-B0D4-1F26308658A2}"/>
              </a:ext>
            </a:extLst>
          </p:cNvPr>
          <p:cNvPicPr>
            <a:picLocks noChangeAspect="1"/>
          </p:cNvPicPr>
          <p:nvPr/>
        </p:nvPicPr>
        <p:blipFill>
          <a:blip r:embed="rId2"/>
          <a:stretch>
            <a:fillRect/>
          </a:stretch>
        </p:blipFill>
        <p:spPr>
          <a:xfrm>
            <a:off x="3852974" y="591670"/>
            <a:ext cx="4481455" cy="2688873"/>
          </a:xfrm>
          <a:prstGeom prst="rect">
            <a:avLst/>
          </a:prstGeom>
        </p:spPr>
      </p:pic>
      <p:sp>
        <p:nvSpPr>
          <p:cNvPr id="13" name="Rectangle 6">
            <a:extLst>
              <a:ext uri="{FF2B5EF4-FFF2-40B4-BE49-F238E27FC236}">
                <a16:creationId xmlns:a16="http://schemas.microsoft.com/office/drawing/2014/main" id="{E6C0DD6B-6AA3-448F-9B99-8386295BC1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5509052"/>
            <a:ext cx="4572000" cy="27432"/>
          </a:xfrm>
          <a:custGeom>
            <a:avLst/>
            <a:gdLst>
              <a:gd name="connsiteX0" fmla="*/ 0 w 4572000"/>
              <a:gd name="connsiteY0" fmla="*/ 0 h 27432"/>
              <a:gd name="connsiteX1" fmla="*/ 607423 w 4572000"/>
              <a:gd name="connsiteY1" fmla="*/ 0 h 27432"/>
              <a:gd name="connsiteX2" fmla="*/ 1123406 w 4572000"/>
              <a:gd name="connsiteY2" fmla="*/ 0 h 27432"/>
              <a:gd name="connsiteX3" fmla="*/ 1685109 w 4572000"/>
              <a:gd name="connsiteY3" fmla="*/ 0 h 27432"/>
              <a:gd name="connsiteX4" fmla="*/ 2383971 w 4572000"/>
              <a:gd name="connsiteY4" fmla="*/ 0 h 27432"/>
              <a:gd name="connsiteX5" fmla="*/ 2991394 w 4572000"/>
              <a:gd name="connsiteY5" fmla="*/ 0 h 27432"/>
              <a:gd name="connsiteX6" fmla="*/ 3553097 w 4572000"/>
              <a:gd name="connsiteY6" fmla="*/ 0 h 27432"/>
              <a:gd name="connsiteX7" fmla="*/ 4572000 w 4572000"/>
              <a:gd name="connsiteY7" fmla="*/ 0 h 27432"/>
              <a:gd name="connsiteX8" fmla="*/ 4572000 w 4572000"/>
              <a:gd name="connsiteY8" fmla="*/ 27432 h 27432"/>
              <a:gd name="connsiteX9" fmla="*/ 3918857 w 4572000"/>
              <a:gd name="connsiteY9" fmla="*/ 27432 h 27432"/>
              <a:gd name="connsiteX10" fmla="*/ 3357154 w 4572000"/>
              <a:gd name="connsiteY10" fmla="*/ 27432 h 27432"/>
              <a:gd name="connsiteX11" fmla="*/ 2612571 w 4572000"/>
              <a:gd name="connsiteY11" fmla="*/ 27432 h 27432"/>
              <a:gd name="connsiteX12" fmla="*/ 2005149 w 4572000"/>
              <a:gd name="connsiteY12" fmla="*/ 27432 h 27432"/>
              <a:gd name="connsiteX13" fmla="*/ 1489166 w 4572000"/>
              <a:gd name="connsiteY13" fmla="*/ 27432 h 27432"/>
              <a:gd name="connsiteX14" fmla="*/ 790303 w 4572000"/>
              <a:gd name="connsiteY14" fmla="*/ 27432 h 27432"/>
              <a:gd name="connsiteX15" fmla="*/ 0 w 4572000"/>
              <a:gd name="connsiteY15" fmla="*/ 27432 h 27432"/>
              <a:gd name="connsiteX16" fmla="*/ 0 w 457200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27432" fill="none" extrusionOk="0">
                <a:moveTo>
                  <a:pt x="0" y="0"/>
                </a:moveTo>
                <a:cubicBezTo>
                  <a:pt x="150397" y="-23421"/>
                  <a:pt x="474161" y="9174"/>
                  <a:pt x="607423" y="0"/>
                </a:cubicBezTo>
                <a:cubicBezTo>
                  <a:pt x="740685" y="-9174"/>
                  <a:pt x="868821" y="-4258"/>
                  <a:pt x="1123406" y="0"/>
                </a:cubicBezTo>
                <a:cubicBezTo>
                  <a:pt x="1377991" y="4258"/>
                  <a:pt x="1567664" y="-12410"/>
                  <a:pt x="1685109" y="0"/>
                </a:cubicBezTo>
                <a:cubicBezTo>
                  <a:pt x="1802554" y="12410"/>
                  <a:pt x="2193086" y="-14353"/>
                  <a:pt x="2383971" y="0"/>
                </a:cubicBezTo>
                <a:cubicBezTo>
                  <a:pt x="2574856" y="14353"/>
                  <a:pt x="2697477" y="-26142"/>
                  <a:pt x="2991394" y="0"/>
                </a:cubicBezTo>
                <a:cubicBezTo>
                  <a:pt x="3285311" y="26142"/>
                  <a:pt x="3423667" y="26544"/>
                  <a:pt x="3553097" y="0"/>
                </a:cubicBezTo>
                <a:cubicBezTo>
                  <a:pt x="3682527" y="-26544"/>
                  <a:pt x="4344147" y="50350"/>
                  <a:pt x="4572000" y="0"/>
                </a:cubicBezTo>
                <a:cubicBezTo>
                  <a:pt x="4571027" y="8304"/>
                  <a:pt x="4571522" y="21512"/>
                  <a:pt x="4572000" y="27432"/>
                </a:cubicBezTo>
                <a:cubicBezTo>
                  <a:pt x="4438349" y="5490"/>
                  <a:pt x="4090129" y="31231"/>
                  <a:pt x="3918857" y="27432"/>
                </a:cubicBezTo>
                <a:cubicBezTo>
                  <a:pt x="3747585" y="23633"/>
                  <a:pt x="3498826" y="6883"/>
                  <a:pt x="3357154" y="27432"/>
                </a:cubicBezTo>
                <a:cubicBezTo>
                  <a:pt x="3215482" y="47981"/>
                  <a:pt x="2784289" y="56849"/>
                  <a:pt x="2612571" y="27432"/>
                </a:cubicBezTo>
                <a:cubicBezTo>
                  <a:pt x="2440853" y="-1985"/>
                  <a:pt x="2261292" y="25951"/>
                  <a:pt x="2005149" y="27432"/>
                </a:cubicBezTo>
                <a:cubicBezTo>
                  <a:pt x="1749006" y="28913"/>
                  <a:pt x="1700078" y="34342"/>
                  <a:pt x="1489166" y="27432"/>
                </a:cubicBezTo>
                <a:cubicBezTo>
                  <a:pt x="1278254" y="20522"/>
                  <a:pt x="1077188" y="56916"/>
                  <a:pt x="790303" y="27432"/>
                </a:cubicBezTo>
                <a:cubicBezTo>
                  <a:pt x="503418" y="-2052"/>
                  <a:pt x="359168" y="57044"/>
                  <a:pt x="0" y="27432"/>
                </a:cubicBezTo>
                <a:cubicBezTo>
                  <a:pt x="-1048" y="14992"/>
                  <a:pt x="-1120" y="7447"/>
                  <a:pt x="0" y="0"/>
                </a:cubicBezTo>
                <a:close/>
              </a:path>
              <a:path w="4572000" h="27432" stroke="0" extrusionOk="0">
                <a:moveTo>
                  <a:pt x="0" y="0"/>
                </a:moveTo>
                <a:cubicBezTo>
                  <a:pt x="155698" y="6780"/>
                  <a:pt x="465972" y="13197"/>
                  <a:pt x="607423" y="0"/>
                </a:cubicBezTo>
                <a:cubicBezTo>
                  <a:pt x="748874" y="-13197"/>
                  <a:pt x="1014133" y="22994"/>
                  <a:pt x="1123406" y="0"/>
                </a:cubicBezTo>
                <a:cubicBezTo>
                  <a:pt x="1232679" y="-22994"/>
                  <a:pt x="1639431" y="-2997"/>
                  <a:pt x="1867989" y="0"/>
                </a:cubicBezTo>
                <a:cubicBezTo>
                  <a:pt x="2096547" y="2997"/>
                  <a:pt x="2265668" y="29557"/>
                  <a:pt x="2475411" y="0"/>
                </a:cubicBezTo>
                <a:cubicBezTo>
                  <a:pt x="2685154" y="-29557"/>
                  <a:pt x="2951491" y="73"/>
                  <a:pt x="3082834" y="0"/>
                </a:cubicBezTo>
                <a:cubicBezTo>
                  <a:pt x="3214177" y="-73"/>
                  <a:pt x="3641000" y="-33478"/>
                  <a:pt x="3827417" y="0"/>
                </a:cubicBezTo>
                <a:cubicBezTo>
                  <a:pt x="4013834" y="33478"/>
                  <a:pt x="4345917" y="14255"/>
                  <a:pt x="4572000" y="0"/>
                </a:cubicBezTo>
                <a:cubicBezTo>
                  <a:pt x="4572485" y="9333"/>
                  <a:pt x="4573278" y="19699"/>
                  <a:pt x="4572000" y="27432"/>
                </a:cubicBezTo>
                <a:cubicBezTo>
                  <a:pt x="4318030" y="43025"/>
                  <a:pt x="4161104" y="34314"/>
                  <a:pt x="4010297" y="27432"/>
                </a:cubicBezTo>
                <a:cubicBezTo>
                  <a:pt x="3859490" y="20550"/>
                  <a:pt x="3592529" y="6613"/>
                  <a:pt x="3357154" y="27432"/>
                </a:cubicBezTo>
                <a:cubicBezTo>
                  <a:pt x="3121779" y="48251"/>
                  <a:pt x="2884285" y="3780"/>
                  <a:pt x="2704011" y="27432"/>
                </a:cubicBezTo>
                <a:cubicBezTo>
                  <a:pt x="2523737" y="51084"/>
                  <a:pt x="2295944" y="32081"/>
                  <a:pt x="2096589" y="27432"/>
                </a:cubicBezTo>
                <a:cubicBezTo>
                  <a:pt x="1897234" y="22783"/>
                  <a:pt x="1623782" y="52518"/>
                  <a:pt x="1352006" y="27432"/>
                </a:cubicBezTo>
                <a:cubicBezTo>
                  <a:pt x="1080230" y="2346"/>
                  <a:pt x="869959" y="12864"/>
                  <a:pt x="607423" y="27432"/>
                </a:cubicBezTo>
                <a:cubicBezTo>
                  <a:pt x="344887" y="42000"/>
                  <a:pt x="188100" y="40051"/>
                  <a:pt x="0" y="27432"/>
                </a:cubicBezTo>
                <a:cubicBezTo>
                  <a:pt x="211" y="18145"/>
                  <a:pt x="120" y="6480"/>
                  <a:pt x="0" y="0"/>
                </a:cubicBezTo>
                <a:close/>
              </a:path>
            </a:pathLst>
          </a:custGeom>
          <a:solidFill>
            <a:schemeClr val="accent1"/>
          </a:solidFill>
          <a:ln w="38100" cap="rnd">
            <a:solidFill>
              <a:schemeClr val="accent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ate Placeholder 26">
            <a:extLst>
              <a:ext uri="{FF2B5EF4-FFF2-40B4-BE49-F238E27FC236}">
                <a16:creationId xmlns:a16="http://schemas.microsoft.com/office/drawing/2014/main" id="{F28B82B1-E269-4325-A665-6CFE5DEE5DE5}"/>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7" name="Footer Placeholder 27">
            <a:extLst>
              <a:ext uri="{FF2B5EF4-FFF2-40B4-BE49-F238E27FC236}">
                <a16:creationId xmlns:a16="http://schemas.microsoft.com/office/drawing/2014/main" id="{7C700527-76FD-4DF4-A597-6F5E089CA0C2}"/>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
        <p:nvSpPr>
          <p:cNvPr id="19" name="Slide Number Placeholder 28">
            <a:extLst>
              <a:ext uri="{FF2B5EF4-FFF2-40B4-BE49-F238E27FC236}">
                <a16:creationId xmlns:a16="http://schemas.microsoft.com/office/drawing/2014/main" id="{B5EA49A9-01EB-4D60-A392-7DC9B625D67D}"/>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chemeClr val="tx1"/>
              </a:solidFill>
            </a:endParaRPr>
          </a:p>
        </p:txBody>
      </p:sp>
    </p:spTree>
    <p:extLst>
      <p:ext uri="{BB962C8B-B14F-4D97-AF65-F5344CB8AC3E}">
        <p14:creationId xmlns:p14="http://schemas.microsoft.com/office/powerpoint/2010/main" val="978657790"/>
      </p:ext>
    </p:extLst>
  </p:cSld>
  <p:clrMapOvr>
    <a:masterClrMapping/>
  </p:clrMapOvr>
</p:sld>
</file>

<file path=ppt/theme/theme1.xml><?xml version="1.0" encoding="utf-8"?>
<a:theme xmlns:a="http://schemas.openxmlformats.org/drawingml/2006/main" name="SketchyVTI">
  <a:themeElements>
    <a:clrScheme name="SketchyVTI">
      <a:dk1>
        <a:sysClr val="windowText" lastClr="000000"/>
      </a:dk1>
      <a:lt1>
        <a:sysClr val="window" lastClr="FFFFFF"/>
      </a:lt1>
      <a:dk2>
        <a:srgbClr val="39302A"/>
      </a:dk2>
      <a:lt2>
        <a:srgbClr val="E5DEDB"/>
      </a:lt2>
      <a:accent1>
        <a:srgbClr val="E4650E"/>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18</TotalTime>
  <Words>708</Words>
  <Application>Microsoft Macintosh PowerPoint</Application>
  <PresentationFormat>Widescreen</PresentationFormat>
  <Paragraphs>54</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Modern Love</vt:lpstr>
      <vt:lpstr>The Hand</vt:lpstr>
      <vt:lpstr>SketchyVTI</vt:lpstr>
      <vt:lpstr>Joint Movement</vt:lpstr>
      <vt:lpstr>Joint movement </vt:lpstr>
      <vt:lpstr>Starter activity </vt:lpstr>
      <vt:lpstr>The joint movements you need to know are: </vt:lpstr>
      <vt:lpstr>Flexion and extension </vt:lpstr>
      <vt:lpstr>Flexion and Extension </vt:lpstr>
      <vt:lpstr>Flexion of the shoulder/ hip</vt:lpstr>
      <vt:lpstr>Extension of the shoulder/ hip </vt:lpstr>
      <vt:lpstr>Lateral Flexion </vt:lpstr>
      <vt:lpstr>Abduction</vt:lpstr>
      <vt:lpstr>Adduction</vt:lpstr>
      <vt:lpstr>Which one is abduction/ adduction? </vt:lpstr>
      <vt:lpstr>Horizontal abduction and adduction</vt:lpstr>
      <vt:lpstr>Medial and lateral rotation </vt:lpstr>
      <vt:lpstr>Circumduction </vt:lpstr>
      <vt:lpstr>Pronation and supination </vt:lpstr>
      <vt:lpstr>Dorsiflexion and plantar flexion </vt:lpstr>
      <vt:lpstr>Task </vt:lpstr>
      <vt:lpstr>Task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Movement</dc:title>
  <dc:creator>jessica rayner</dc:creator>
  <cp:lastModifiedBy>jessica rayner</cp:lastModifiedBy>
  <cp:revision>1</cp:revision>
  <dcterms:created xsi:type="dcterms:W3CDTF">2020-10-22T16:08:47Z</dcterms:created>
  <dcterms:modified xsi:type="dcterms:W3CDTF">2020-10-22T16:27:27Z</dcterms:modified>
</cp:coreProperties>
</file>