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69" r:id="rId5"/>
    <p:sldId id="258" r:id="rId6"/>
    <p:sldId id="259" r:id="rId7"/>
    <p:sldId id="277" r:id="rId8"/>
    <p:sldId id="270" r:id="rId9"/>
    <p:sldId id="275" r:id="rId10"/>
    <p:sldId id="261" r:id="rId11"/>
    <p:sldId id="280" r:id="rId12"/>
    <p:sldId id="276" r:id="rId13"/>
    <p:sldId id="278" r:id="rId14"/>
    <p:sldId id="281" r:id="rId15"/>
    <p:sldId id="282" r:id="rId16"/>
    <p:sldId id="283" r:id="rId17"/>
    <p:sldId id="306" r:id="rId18"/>
    <p:sldId id="308" r:id="rId19"/>
    <p:sldId id="309" r:id="rId20"/>
    <p:sldId id="310" r:id="rId21"/>
    <p:sldId id="311" r:id="rId22"/>
    <p:sldId id="312" r:id="rId23"/>
    <p:sldId id="313" r:id="rId24"/>
    <p:sldId id="314" r:id="rId25"/>
    <p:sldId id="315" r:id="rId26"/>
    <p:sldId id="316" r:id="rId27"/>
    <p:sldId id="284" r:id="rId28"/>
    <p:sldId id="307" r:id="rId29"/>
    <p:sldId id="285" r:id="rId30"/>
    <p:sldId id="317" r:id="rId31"/>
    <p:sldId id="318" r:id="rId32"/>
    <p:sldId id="319" r:id="rId33"/>
    <p:sldId id="320" r:id="rId34"/>
    <p:sldId id="322" r:id="rId35"/>
    <p:sldId id="321" r:id="rId36"/>
    <p:sldId id="323" r:id="rId37"/>
    <p:sldId id="324" r:id="rId38"/>
    <p:sldId id="290" r:id="rId39"/>
    <p:sldId id="327" r:id="rId40"/>
    <p:sldId id="329" r:id="rId41"/>
    <p:sldId id="328" r:id="rId42"/>
    <p:sldId id="291" r:id="rId43"/>
    <p:sldId id="292" r:id="rId44"/>
    <p:sldId id="330" r:id="rId45"/>
    <p:sldId id="303" r:id="rId46"/>
    <p:sldId id="331" r:id="rId47"/>
    <p:sldId id="293" r:id="rId48"/>
    <p:sldId id="294" r:id="rId49"/>
    <p:sldId id="295" r:id="rId50"/>
    <p:sldId id="296" r:id="rId51"/>
    <p:sldId id="301" r:id="rId52"/>
    <p:sldId id="302" r:id="rId53"/>
    <p:sldId id="325" r:id="rId54"/>
    <p:sldId id="32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2"/>
          <c:dLbls>
            <c:dLbl>
              <c:idx val="0"/>
              <c:layout>
                <c:manualLayout>
                  <c:x val="-0.18804578573466757"/>
                  <c:y val="-0.15000071717490462"/>
                </c:manualLayout>
              </c:layou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96C-4BD3-B9E6-DE04A9C3C3C9}"/>
                </c:ext>
              </c:extLst>
            </c:dLbl>
            <c:dLbl>
              <c:idx val="1"/>
              <c:layout>
                <c:manualLayout>
                  <c:x val="0.15546437602699964"/>
                  <c:y val="-4.0249221694472564E-2"/>
                </c:manualLayout>
              </c:layou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96C-4BD3-B9E6-DE04A9C3C3C9}"/>
                </c:ext>
              </c:extLst>
            </c:dLbl>
            <c:dLbl>
              <c:idx val="2"/>
              <c:layout>
                <c:manualLayout>
                  <c:x val="0.10184597547336278"/>
                  <c:y val="0.15781792363521616"/>
                </c:manualLayout>
              </c:layou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96C-4BD3-B9E6-DE04A9C3C3C9}"/>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Sheet1!$A$2:$A$5</c:f>
              <c:strCache>
                <c:ptCount val="3"/>
                <c:pt idx="0">
                  <c:v>Carbs 60%</c:v>
                </c:pt>
                <c:pt idx="1">
                  <c:v>Fat 25%</c:v>
                </c:pt>
                <c:pt idx="2">
                  <c:v>Protein 15%</c:v>
                </c:pt>
              </c:strCache>
            </c:strRef>
          </c:cat>
          <c:val>
            <c:numRef>
              <c:f>Sheet1!$B$2:$B$5</c:f>
              <c:numCache>
                <c:formatCode>General</c:formatCode>
                <c:ptCount val="4"/>
                <c:pt idx="0">
                  <c:v>60</c:v>
                </c:pt>
                <c:pt idx="1">
                  <c:v>25</c:v>
                </c:pt>
                <c:pt idx="2">
                  <c:v>15</c:v>
                </c:pt>
              </c:numCache>
            </c:numRef>
          </c:val>
          <c:extLst>
            <c:ext xmlns:c16="http://schemas.microsoft.com/office/drawing/2014/chart" uri="{C3380CC4-5D6E-409C-BE32-E72D297353CC}">
              <c16:uniqueId val="{00000003-896C-4BD3-B9E6-DE04A9C3C3C9}"/>
            </c:ext>
          </c:extLst>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0.85613</cdr:x>
      <cdr:y>0</cdr:y>
    </cdr:from>
    <cdr:to>
      <cdr:x>0.93612</cdr:x>
      <cdr:y>0.13325</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52928" y="-908720"/>
          <a:ext cx="780356" cy="780356"/>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A21BF56C-FF3A-4729-87C0-89D87FB1B3D5}" type="datetimeFigureOut">
              <a:rPr lang="en-GB">
                <a:solidFill>
                  <a:srgbClr val="CA3618"/>
                </a:solidFill>
              </a:rPr>
              <a:pPr>
                <a:defRPr/>
              </a:pPr>
              <a:t>17/12/2018</a:t>
            </a:fld>
            <a:endParaRPr lang="en-GB" dirty="0">
              <a:solidFill>
                <a:srgbClr val="CA3618"/>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GB">
              <a:solidFill>
                <a:srgbClr val="CA3618"/>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C0177334-4FFE-4844-B79F-8102934B7E1B}" type="slidenum">
              <a:rPr lang="en-GB" altLang="en-US"/>
              <a:pPr>
                <a:defRPr/>
              </a:pPr>
              <a:t>‹#›</a:t>
            </a:fld>
            <a:endParaRPr lang="en-GB" altLang="en-US"/>
          </a:p>
        </p:txBody>
      </p:sp>
    </p:spTree>
    <p:extLst>
      <p:ext uri="{BB962C8B-B14F-4D97-AF65-F5344CB8AC3E}">
        <p14:creationId xmlns:p14="http://schemas.microsoft.com/office/powerpoint/2010/main" val="22107670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4E4CEE6-F224-46FA-A3EE-4A81FCA9F5B9}" type="datetimeFigureOut">
              <a:rPr lang="en-GB">
                <a:solidFill>
                  <a:srgbClr val="CA3618"/>
                </a:solidFill>
              </a:rPr>
              <a:pPr>
                <a:defRPr/>
              </a:pPr>
              <a:t>17/12/2018</a:t>
            </a:fld>
            <a:endParaRPr lang="en-GB" dirty="0">
              <a:solidFill>
                <a:srgbClr val="CA3618"/>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srgbClr val="CA3618"/>
              </a:solidFill>
            </a:endParaRPr>
          </a:p>
        </p:txBody>
      </p:sp>
      <p:sp>
        <p:nvSpPr>
          <p:cNvPr id="6" name="Slide Number Placeholder 22"/>
          <p:cNvSpPr>
            <a:spLocks noGrp="1"/>
          </p:cNvSpPr>
          <p:nvPr>
            <p:ph type="sldNum" sz="quarter" idx="12"/>
          </p:nvPr>
        </p:nvSpPr>
        <p:spPr/>
        <p:txBody>
          <a:bodyPr/>
          <a:lstStyle>
            <a:lvl1pPr>
              <a:defRPr/>
            </a:lvl1pPr>
          </a:lstStyle>
          <a:p>
            <a:pPr>
              <a:defRPr/>
            </a:pPr>
            <a:fld id="{73CE4089-F656-4BCD-943E-35C8DD08F856}" type="slidenum">
              <a:rPr lang="en-GB" altLang="en-US"/>
              <a:pPr>
                <a:defRPr/>
              </a:pPr>
              <a:t>‹#›</a:t>
            </a:fld>
            <a:endParaRPr lang="en-GB" altLang="en-US"/>
          </a:p>
        </p:txBody>
      </p:sp>
    </p:spTree>
    <p:extLst>
      <p:ext uri="{BB962C8B-B14F-4D97-AF65-F5344CB8AC3E}">
        <p14:creationId xmlns:p14="http://schemas.microsoft.com/office/powerpoint/2010/main" val="194600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00AD01C-C8BC-49D1-8AFA-9A1753E0D26A}" type="datetimeFigureOut">
              <a:rPr lang="en-GB">
                <a:solidFill>
                  <a:srgbClr val="CA3618"/>
                </a:solidFill>
              </a:rPr>
              <a:pPr>
                <a:defRPr/>
              </a:pPr>
              <a:t>17/12/2018</a:t>
            </a:fld>
            <a:endParaRPr lang="en-GB" dirty="0">
              <a:solidFill>
                <a:srgbClr val="CA3618"/>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srgbClr val="CA3618"/>
              </a:solidFill>
            </a:endParaRPr>
          </a:p>
        </p:txBody>
      </p:sp>
      <p:sp>
        <p:nvSpPr>
          <p:cNvPr id="6" name="Slide Number Placeholder 22"/>
          <p:cNvSpPr>
            <a:spLocks noGrp="1"/>
          </p:cNvSpPr>
          <p:nvPr>
            <p:ph type="sldNum" sz="quarter" idx="12"/>
          </p:nvPr>
        </p:nvSpPr>
        <p:spPr/>
        <p:txBody>
          <a:bodyPr/>
          <a:lstStyle>
            <a:lvl1pPr>
              <a:defRPr/>
            </a:lvl1pPr>
          </a:lstStyle>
          <a:p>
            <a:pPr>
              <a:defRPr/>
            </a:pPr>
            <a:fld id="{31DF680C-1E12-48B4-B199-CB89ED43D077}" type="slidenum">
              <a:rPr lang="en-GB" altLang="en-US"/>
              <a:pPr>
                <a:defRPr/>
              </a:pPr>
              <a:t>‹#›</a:t>
            </a:fld>
            <a:endParaRPr lang="en-GB" altLang="en-US"/>
          </a:p>
        </p:txBody>
      </p:sp>
    </p:spTree>
    <p:extLst>
      <p:ext uri="{BB962C8B-B14F-4D97-AF65-F5344CB8AC3E}">
        <p14:creationId xmlns:p14="http://schemas.microsoft.com/office/powerpoint/2010/main" val="526619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8" name="Slide Number Placeholder 7"/>
          <p:cNvSpPr>
            <a:spLocks noGrp="1"/>
          </p:cNvSpPr>
          <p:nvPr>
            <p:ph type="sldNum" sz="quarter" idx="11"/>
          </p:nvPr>
        </p:nvSpPr>
        <p:spPr/>
        <p:txBody>
          <a:bodyPr/>
          <a:lstStyle/>
          <a:p>
            <a:fld id="{5BA907A2-61B7-4204-ABDF-D8206475F901}" type="slidenum">
              <a:rPr lang="en-GB" smtClean="0">
                <a:solidFill>
                  <a:prstClr val="white"/>
                </a:solidFill>
              </a:rPr>
              <a:pPr/>
              <a:t>‹#›</a:t>
            </a:fld>
            <a:endParaRPr lang="en-GB">
              <a:solidFill>
                <a:prstClr val="white"/>
              </a:solidFill>
            </a:endParaRPr>
          </a:p>
        </p:txBody>
      </p:sp>
      <p:sp>
        <p:nvSpPr>
          <p:cNvPr id="9" name="Footer Placeholder 8"/>
          <p:cNvSpPr>
            <a:spLocks noGrp="1"/>
          </p:cNvSpPr>
          <p:nvPr>
            <p:ph type="ftr" sz="quarter" idx="12"/>
          </p:nvPr>
        </p:nvSpPr>
        <p:spPr/>
        <p:txBody>
          <a:bodyPr/>
          <a:lstStyle/>
          <a:p>
            <a:endParaRPr lang="en-GB">
              <a:solidFill>
                <a:prstClr val="white"/>
              </a:solidFill>
            </a:endParaRPr>
          </a:p>
        </p:txBody>
      </p:sp>
    </p:spTree>
    <p:extLst>
      <p:ext uri="{BB962C8B-B14F-4D97-AF65-F5344CB8AC3E}">
        <p14:creationId xmlns:p14="http://schemas.microsoft.com/office/powerpoint/2010/main" val="373975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5BA907A2-61B7-4204-ABDF-D8206475F90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008174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5BA907A2-61B7-4204-ABDF-D8206475F90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46042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5BA907A2-61B7-4204-ABDF-D8206475F901}" type="slidenum">
              <a:rPr lang="en-GB" smtClean="0">
                <a:solidFill>
                  <a:prstClr val="white"/>
                </a:solidFill>
              </a:rPr>
              <a:pPr/>
              <a:t>‹#›</a:t>
            </a:fld>
            <a:endParaRPr lang="en-GB">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229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8" name="Footer Placeholder 7"/>
          <p:cNvSpPr>
            <a:spLocks noGrp="1"/>
          </p:cNvSpPr>
          <p:nvPr>
            <p:ph type="ftr" sz="quarter" idx="11"/>
          </p:nvPr>
        </p:nvSpPr>
        <p:spPr/>
        <p:txBody>
          <a:bodyPr/>
          <a:lstStyle/>
          <a:p>
            <a:endParaRPr lang="en-GB">
              <a:solidFill>
                <a:prstClr val="white"/>
              </a:solidFill>
            </a:endParaRPr>
          </a:p>
        </p:txBody>
      </p:sp>
      <p:sp>
        <p:nvSpPr>
          <p:cNvPr id="9" name="Slide Number Placeholder 8"/>
          <p:cNvSpPr>
            <a:spLocks noGrp="1"/>
          </p:cNvSpPr>
          <p:nvPr>
            <p:ph type="sldNum" sz="quarter" idx="12"/>
          </p:nvPr>
        </p:nvSpPr>
        <p:spPr/>
        <p:txBody>
          <a:bodyPr/>
          <a:lstStyle/>
          <a:p>
            <a:fld id="{5BA907A2-61B7-4204-ABDF-D8206475F901}" type="slidenum">
              <a:rPr lang="en-GB" smtClean="0">
                <a:solidFill>
                  <a:prstClr val="white"/>
                </a:solidFill>
              </a:rPr>
              <a:pPr/>
              <a:t>‹#›</a:t>
            </a:fld>
            <a:endParaRPr lang="en-GB">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5978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5BA907A2-61B7-4204-ABDF-D8206475F90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68374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5BA907A2-61B7-4204-ABDF-D8206475F90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708195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5BA907A2-61B7-4204-ABDF-D8206475F90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9598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7F1E0DB7-AB62-4255-8D8F-82A74122DA8E}" type="datetimeFigureOut">
              <a:rPr lang="en-GB">
                <a:solidFill>
                  <a:srgbClr val="CA3618"/>
                </a:solidFill>
              </a:rPr>
              <a:pPr>
                <a:defRPr/>
              </a:pPr>
              <a:t>17/12/2018</a:t>
            </a:fld>
            <a:endParaRPr lang="en-GB" dirty="0">
              <a:solidFill>
                <a:srgbClr val="CA3618"/>
              </a:solidFill>
            </a:endParaRPr>
          </a:p>
        </p:txBody>
      </p:sp>
      <p:sp>
        <p:nvSpPr>
          <p:cNvPr id="5" name="Slide Number Placeholder 8"/>
          <p:cNvSpPr>
            <a:spLocks noGrp="1"/>
          </p:cNvSpPr>
          <p:nvPr>
            <p:ph type="sldNum" sz="quarter" idx="11"/>
          </p:nvPr>
        </p:nvSpPr>
        <p:spPr/>
        <p:txBody>
          <a:bodyPr/>
          <a:lstStyle>
            <a:lvl1pPr>
              <a:defRPr/>
            </a:lvl1pPr>
          </a:lstStyle>
          <a:p>
            <a:pPr>
              <a:defRPr/>
            </a:pPr>
            <a:fld id="{38E3AB66-3914-40D4-9C79-363DF2EB8EAC}" type="slidenum">
              <a:rPr lang="en-GB" altLang="en-US"/>
              <a:pPr>
                <a:defRPr/>
              </a:pPr>
              <a:t>‹#›</a:t>
            </a:fld>
            <a:endParaRPr lang="en-GB" altLang="en-US"/>
          </a:p>
        </p:txBody>
      </p:sp>
      <p:sp>
        <p:nvSpPr>
          <p:cNvPr id="6" name="Footer Placeholder 9"/>
          <p:cNvSpPr>
            <a:spLocks noGrp="1"/>
          </p:cNvSpPr>
          <p:nvPr>
            <p:ph type="ftr" sz="quarter" idx="12"/>
          </p:nvPr>
        </p:nvSpPr>
        <p:spPr/>
        <p:txBody>
          <a:bodyPr rtlCol="0"/>
          <a:lstStyle>
            <a:lvl1pPr>
              <a:defRPr/>
            </a:lvl1pPr>
          </a:lstStyle>
          <a:p>
            <a:pPr>
              <a:defRPr/>
            </a:pPr>
            <a:endParaRPr lang="en-GB">
              <a:solidFill>
                <a:srgbClr val="CA3618"/>
              </a:solidFill>
            </a:endParaRPr>
          </a:p>
        </p:txBody>
      </p:sp>
    </p:spTree>
    <p:extLst>
      <p:ext uri="{BB962C8B-B14F-4D97-AF65-F5344CB8AC3E}">
        <p14:creationId xmlns:p14="http://schemas.microsoft.com/office/powerpoint/2010/main" val="3581002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5BA907A2-61B7-4204-ABDF-D8206475F90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777805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5BA907A2-61B7-4204-ABDF-D8206475F90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489727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5BA907A2-61B7-4204-ABDF-D8206475F90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30768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88CCA9-9295-4075-A47D-A8CD554D3588}" type="datetimeFigureOut">
              <a:rPr lang="en-GB" smtClean="0"/>
              <a:pPr/>
              <a:t>17/12/2018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953440-228A-4E88-AA5B-A2817719346D}" type="slidenum">
              <a:rPr lang="en-GB" smtClean="0"/>
              <a:pPr/>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329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8CCA9-9295-4075-A47D-A8CD554D3588}" type="datetimeFigureOut">
              <a:rPr lang="en-GB" smtClean="0"/>
              <a:pPr/>
              <a:t>17/12/2018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953440-228A-4E88-AA5B-A2817719346D}" type="slidenum">
              <a:rPr lang="en-GB" smtClean="0"/>
              <a:pPr/>
              <a:t>‹#›</a:t>
            </a:fld>
            <a:endParaRPr lang="en-GB"/>
          </a:p>
        </p:txBody>
      </p:sp>
    </p:spTree>
    <p:extLst>
      <p:ext uri="{BB962C8B-B14F-4D97-AF65-F5344CB8AC3E}">
        <p14:creationId xmlns:p14="http://schemas.microsoft.com/office/powerpoint/2010/main" val="733776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88CCA9-9295-4075-A47D-A8CD554D3588}" type="datetimeFigureOut">
              <a:rPr lang="en-GB" smtClean="0"/>
              <a:pPr/>
              <a:t>17/12/2018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953440-228A-4E88-AA5B-A2817719346D}" type="slidenum">
              <a:rPr lang="en-GB" smtClean="0"/>
              <a:pPr/>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094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88CCA9-9295-4075-A47D-A8CD554D3588}" type="datetimeFigureOut">
              <a:rPr lang="en-GB" smtClean="0"/>
              <a:pPr/>
              <a:t>17/12/2018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953440-228A-4E88-AA5B-A2817719346D}" type="slidenum">
              <a:rPr lang="en-GB" smtClean="0"/>
              <a:pPr/>
              <a:t>‹#›</a:t>
            </a:fld>
            <a:endParaRPr lang="en-GB"/>
          </a:p>
        </p:txBody>
      </p:sp>
    </p:spTree>
    <p:extLst>
      <p:ext uri="{BB962C8B-B14F-4D97-AF65-F5344CB8AC3E}">
        <p14:creationId xmlns:p14="http://schemas.microsoft.com/office/powerpoint/2010/main" val="1622647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88CCA9-9295-4075-A47D-A8CD554D3588}" type="datetimeFigureOut">
              <a:rPr lang="en-GB" smtClean="0"/>
              <a:pPr/>
              <a:t>17/12/2018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953440-228A-4E88-AA5B-A2817719346D}" type="slidenum">
              <a:rPr lang="en-GB" smtClean="0"/>
              <a:pPr/>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264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8CCA9-9295-4075-A47D-A8CD554D3588}" type="datetimeFigureOut">
              <a:rPr lang="en-GB" smtClean="0"/>
              <a:pPr/>
              <a:t>17/12/2018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953440-228A-4E88-AA5B-A2817719346D}" type="slidenum">
              <a:rPr lang="en-GB" smtClean="0"/>
              <a:pPr/>
              <a:t>‹#›</a:t>
            </a:fld>
            <a:endParaRPr lang="en-GB"/>
          </a:p>
        </p:txBody>
      </p:sp>
    </p:spTree>
    <p:extLst>
      <p:ext uri="{BB962C8B-B14F-4D97-AF65-F5344CB8AC3E}">
        <p14:creationId xmlns:p14="http://schemas.microsoft.com/office/powerpoint/2010/main" val="4172587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8CCA9-9295-4075-A47D-A8CD554D3588}" type="datetimeFigureOut">
              <a:rPr lang="en-GB" smtClean="0"/>
              <a:pPr/>
              <a:t>17/12/2018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953440-228A-4E88-AA5B-A2817719346D}" type="slidenum">
              <a:rPr lang="en-GB" smtClean="0"/>
              <a:pPr/>
              <a:t>‹#›</a:t>
            </a:fld>
            <a:endParaRPr lang="en-GB"/>
          </a:p>
        </p:txBody>
      </p:sp>
    </p:spTree>
    <p:extLst>
      <p:ext uri="{BB962C8B-B14F-4D97-AF65-F5344CB8AC3E}">
        <p14:creationId xmlns:p14="http://schemas.microsoft.com/office/powerpoint/2010/main" val="322501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white"/>
              </a:solidFill>
              <a:cs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FAF07AD5-E3CB-478F-8A15-DD0E87113F8C}" type="datetimeFigureOut">
              <a:rPr lang="en-GB">
                <a:solidFill>
                  <a:srgbClr val="E7DEC9"/>
                </a:solidFill>
              </a:rPr>
              <a:pPr>
                <a:defRPr/>
              </a:pPr>
              <a:t>17/12/2018</a:t>
            </a:fld>
            <a:endParaRPr lang="en-GB" dirty="0">
              <a:solidFill>
                <a:srgbClr val="E7DEC9"/>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GB">
              <a:solidFill>
                <a:srgbClr val="E7DEC9"/>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BBA990F0-C670-411C-8BCC-8D194F7F48E6}" type="slidenum">
              <a:rPr lang="en-GB" altLang="en-US"/>
              <a:pPr>
                <a:defRPr/>
              </a:pPr>
              <a:t>‹#›</a:t>
            </a:fld>
            <a:endParaRPr lang="en-GB" altLang="en-US"/>
          </a:p>
        </p:txBody>
      </p:sp>
    </p:spTree>
    <p:extLst>
      <p:ext uri="{BB962C8B-B14F-4D97-AF65-F5344CB8AC3E}">
        <p14:creationId xmlns:p14="http://schemas.microsoft.com/office/powerpoint/2010/main" val="38449063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8CCA9-9295-4075-A47D-A8CD554D3588}" type="datetimeFigureOut">
              <a:rPr lang="en-GB" smtClean="0"/>
              <a:pPr/>
              <a:t>17/12/2018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953440-228A-4E88-AA5B-A2817719346D}" type="slidenum">
              <a:rPr lang="en-GB" smtClean="0"/>
              <a:pPr/>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903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8CCA9-9295-4075-A47D-A8CD554D3588}" type="datetimeFigureOut">
              <a:rPr lang="en-GB" smtClean="0"/>
              <a:pPr/>
              <a:t>17/12/2018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953440-228A-4E88-AA5B-A2817719346D}" type="slidenum">
              <a:rPr lang="en-GB" smtClean="0"/>
              <a:pPr/>
              <a:t>‹#›</a:t>
            </a:fld>
            <a:endParaRPr lang="en-GB"/>
          </a:p>
        </p:txBody>
      </p:sp>
    </p:spTree>
    <p:extLst>
      <p:ext uri="{BB962C8B-B14F-4D97-AF65-F5344CB8AC3E}">
        <p14:creationId xmlns:p14="http://schemas.microsoft.com/office/powerpoint/2010/main" val="2960596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8CCA9-9295-4075-A47D-A8CD554D3588}" type="datetimeFigureOut">
              <a:rPr lang="en-GB" smtClean="0"/>
              <a:pPr/>
              <a:t>17/12/2018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953440-228A-4E88-AA5B-A2817719346D}" type="slidenum">
              <a:rPr lang="en-GB" smtClean="0"/>
              <a:pPr/>
              <a:t>‹#›</a:t>
            </a:fld>
            <a:endParaRPr lang="en-GB"/>
          </a:p>
        </p:txBody>
      </p:sp>
    </p:spTree>
    <p:extLst>
      <p:ext uri="{BB962C8B-B14F-4D97-AF65-F5344CB8AC3E}">
        <p14:creationId xmlns:p14="http://schemas.microsoft.com/office/powerpoint/2010/main" val="3865586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88CCA9-9295-4075-A47D-A8CD554D3588}" type="datetimeFigureOut">
              <a:rPr lang="en-GB" smtClean="0"/>
              <a:pPr/>
              <a:t>17/12/2018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953440-228A-4E88-AA5B-A2817719346D}" type="slidenum">
              <a:rPr lang="en-GB" smtClean="0"/>
              <a:pPr/>
              <a:t>‹#›</a:t>
            </a:fld>
            <a:endParaRPr lang="en-GB"/>
          </a:p>
        </p:txBody>
      </p:sp>
    </p:spTree>
    <p:extLst>
      <p:ext uri="{BB962C8B-B14F-4D97-AF65-F5344CB8AC3E}">
        <p14:creationId xmlns:p14="http://schemas.microsoft.com/office/powerpoint/2010/main" val="366471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4BE1E6F-59C0-4236-8CAF-F2E3CF2A8124}" type="datetimeFigureOut">
              <a:rPr lang="en-GB">
                <a:solidFill>
                  <a:srgbClr val="CA3618"/>
                </a:solidFill>
              </a:rPr>
              <a:pPr>
                <a:defRPr/>
              </a:pPr>
              <a:t>17/12/2018</a:t>
            </a:fld>
            <a:endParaRPr lang="en-GB" dirty="0">
              <a:solidFill>
                <a:srgbClr val="CA3618"/>
              </a:solidFill>
            </a:endParaRPr>
          </a:p>
        </p:txBody>
      </p:sp>
      <p:sp>
        <p:nvSpPr>
          <p:cNvPr id="6" name="Footer Placeholder 2"/>
          <p:cNvSpPr>
            <a:spLocks noGrp="1"/>
          </p:cNvSpPr>
          <p:nvPr>
            <p:ph type="ftr" sz="quarter" idx="11"/>
          </p:nvPr>
        </p:nvSpPr>
        <p:spPr/>
        <p:txBody>
          <a:bodyPr/>
          <a:lstStyle>
            <a:lvl1pPr>
              <a:defRPr/>
            </a:lvl1pPr>
          </a:lstStyle>
          <a:p>
            <a:pPr>
              <a:defRPr/>
            </a:pPr>
            <a:endParaRPr lang="en-GB">
              <a:solidFill>
                <a:srgbClr val="CA3618"/>
              </a:solidFill>
            </a:endParaRPr>
          </a:p>
        </p:txBody>
      </p:sp>
      <p:sp>
        <p:nvSpPr>
          <p:cNvPr id="7" name="Slide Number Placeholder 22"/>
          <p:cNvSpPr>
            <a:spLocks noGrp="1"/>
          </p:cNvSpPr>
          <p:nvPr>
            <p:ph type="sldNum" sz="quarter" idx="12"/>
          </p:nvPr>
        </p:nvSpPr>
        <p:spPr/>
        <p:txBody>
          <a:bodyPr/>
          <a:lstStyle>
            <a:lvl1pPr>
              <a:defRPr/>
            </a:lvl1pPr>
          </a:lstStyle>
          <a:p>
            <a:pPr>
              <a:defRPr/>
            </a:pPr>
            <a:fld id="{C87D4E83-5336-42AF-995A-BC75403A9871}" type="slidenum">
              <a:rPr lang="en-GB" altLang="en-US"/>
              <a:pPr>
                <a:defRPr/>
              </a:pPr>
              <a:t>‹#›</a:t>
            </a:fld>
            <a:endParaRPr lang="en-GB" altLang="en-US"/>
          </a:p>
        </p:txBody>
      </p:sp>
    </p:spTree>
    <p:extLst>
      <p:ext uri="{BB962C8B-B14F-4D97-AF65-F5344CB8AC3E}">
        <p14:creationId xmlns:p14="http://schemas.microsoft.com/office/powerpoint/2010/main" val="339289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6D1ED3D2-CF26-4DEB-B700-5E430345016D}" type="datetimeFigureOut">
              <a:rPr lang="en-GB">
                <a:solidFill>
                  <a:srgbClr val="CA3618"/>
                </a:solidFill>
              </a:rPr>
              <a:pPr>
                <a:defRPr/>
              </a:pPr>
              <a:t>17/12/2018</a:t>
            </a:fld>
            <a:endParaRPr lang="en-GB" dirty="0">
              <a:solidFill>
                <a:srgbClr val="CA3618"/>
              </a:solidFill>
            </a:endParaRPr>
          </a:p>
        </p:txBody>
      </p:sp>
      <p:sp>
        <p:nvSpPr>
          <p:cNvPr id="8" name="Footer Placeholder 2"/>
          <p:cNvSpPr>
            <a:spLocks noGrp="1"/>
          </p:cNvSpPr>
          <p:nvPr>
            <p:ph type="ftr" sz="quarter" idx="11"/>
          </p:nvPr>
        </p:nvSpPr>
        <p:spPr/>
        <p:txBody>
          <a:bodyPr/>
          <a:lstStyle>
            <a:lvl1pPr>
              <a:defRPr/>
            </a:lvl1pPr>
          </a:lstStyle>
          <a:p>
            <a:pPr>
              <a:defRPr/>
            </a:pPr>
            <a:endParaRPr lang="en-GB">
              <a:solidFill>
                <a:srgbClr val="CA3618"/>
              </a:solidFill>
            </a:endParaRPr>
          </a:p>
        </p:txBody>
      </p:sp>
      <p:sp>
        <p:nvSpPr>
          <p:cNvPr id="9" name="Slide Number Placeholder 22"/>
          <p:cNvSpPr>
            <a:spLocks noGrp="1"/>
          </p:cNvSpPr>
          <p:nvPr>
            <p:ph type="sldNum" sz="quarter" idx="12"/>
          </p:nvPr>
        </p:nvSpPr>
        <p:spPr/>
        <p:txBody>
          <a:bodyPr/>
          <a:lstStyle>
            <a:lvl1pPr>
              <a:defRPr/>
            </a:lvl1pPr>
          </a:lstStyle>
          <a:p>
            <a:pPr>
              <a:defRPr/>
            </a:pPr>
            <a:fld id="{C21E5CB0-1AEE-4486-BC8E-68AC6851A673}" type="slidenum">
              <a:rPr lang="en-GB" altLang="en-US"/>
              <a:pPr>
                <a:defRPr/>
              </a:pPr>
              <a:t>‹#›</a:t>
            </a:fld>
            <a:endParaRPr lang="en-GB" altLang="en-US"/>
          </a:p>
        </p:txBody>
      </p:sp>
    </p:spTree>
    <p:extLst>
      <p:ext uri="{BB962C8B-B14F-4D97-AF65-F5344CB8AC3E}">
        <p14:creationId xmlns:p14="http://schemas.microsoft.com/office/powerpoint/2010/main" val="103799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1F88D007-BC36-4733-B0E8-BC6D68B4848E}" type="datetimeFigureOut">
              <a:rPr lang="en-GB">
                <a:solidFill>
                  <a:srgbClr val="CA3618"/>
                </a:solidFill>
              </a:rPr>
              <a:pPr>
                <a:defRPr/>
              </a:pPr>
              <a:t>17/12/2018</a:t>
            </a:fld>
            <a:endParaRPr lang="en-GB" dirty="0">
              <a:solidFill>
                <a:srgbClr val="CA3618"/>
              </a:solidFill>
            </a:endParaRPr>
          </a:p>
        </p:txBody>
      </p:sp>
      <p:sp>
        <p:nvSpPr>
          <p:cNvPr id="4" name="Slide Number Placeholder 6"/>
          <p:cNvSpPr>
            <a:spLocks noGrp="1"/>
          </p:cNvSpPr>
          <p:nvPr>
            <p:ph type="sldNum" sz="quarter" idx="11"/>
          </p:nvPr>
        </p:nvSpPr>
        <p:spPr/>
        <p:txBody>
          <a:bodyPr/>
          <a:lstStyle>
            <a:lvl1pPr>
              <a:defRPr/>
            </a:lvl1pPr>
          </a:lstStyle>
          <a:p>
            <a:pPr>
              <a:defRPr/>
            </a:pPr>
            <a:fld id="{E5632C72-F47F-49CE-9C07-E1B173D18345}" type="slidenum">
              <a:rPr lang="en-GB" altLang="en-US"/>
              <a:pPr>
                <a:defRPr/>
              </a:pPr>
              <a:t>‹#›</a:t>
            </a:fld>
            <a:endParaRPr lang="en-GB" altLang="en-US"/>
          </a:p>
        </p:txBody>
      </p:sp>
      <p:sp>
        <p:nvSpPr>
          <p:cNvPr id="5" name="Footer Placeholder 7"/>
          <p:cNvSpPr>
            <a:spLocks noGrp="1"/>
          </p:cNvSpPr>
          <p:nvPr>
            <p:ph type="ftr" sz="quarter" idx="12"/>
          </p:nvPr>
        </p:nvSpPr>
        <p:spPr/>
        <p:txBody>
          <a:bodyPr rtlCol="0"/>
          <a:lstStyle>
            <a:lvl1pPr>
              <a:defRPr/>
            </a:lvl1pPr>
          </a:lstStyle>
          <a:p>
            <a:pPr>
              <a:defRPr/>
            </a:pPr>
            <a:endParaRPr lang="en-GB">
              <a:solidFill>
                <a:srgbClr val="CA3618"/>
              </a:solidFill>
            </a:endParaRPr>
          </a:p>
        </p:txBody>
      </p:sp>
    </p:spTree>
    <p:extLst>
      <p:ext uri="{BB962C8B-B14F-4D97-AF65-F5344CB8AC3E}">
        <p14:creationId xmlns:p14="http://schemas.microsoft.com/office/powerpoint/2010/main" val="59450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BACDFD3-0BDE-4A4E-8B18-930D2EE2DA03}" type="datetimeFigureOut">
              <a:rPr lang="en-GB">
                <a:solidFill>
                  <a:srgbClr val="CA3618"/>
                </a:solidFill>
              </a:rPr>
              <a:pPr>
                <a:defRPr/>
              </a:pPr>
              <a:t>17/12/2018</a:t>
            </a:fld>
            <a:endParaRPr lang="en-GB" dirty="0">
              <a:solidFill>
                <a:srgbClr val="CA3618"/>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CA3618"/>
              </a:solidFill>
            </a:endParaRPr>
          </a:p>
        </p:txBody>
      </p:sp>
      <p:sp>
        <p:nvSpPr>
          <p:cNvPr id="4" name="Slide Number Placeholder 22"/>
          <p:cNvSpPr>
            <a:spLocks noGrp="1"/>
          </p:cNvSpPr>
          <p:nvPr>
            <p:ph type="sldNum" sz="quarter" idx="12"/>
          </p:nvPr>
        </p:nvSpPr>
        <p:spPr/>
        <p:txBody>
          <a:bodyPr/>
          <a:lstStyle>
            <a:lvl1pPr>
              <a:defRPr/>
            </a:lvl1pPr>
          </a:lstStyle>
          <a:p>
            <a:pPr>
              <a:defRPr/>
            </a:pPr>
            <a:fld id="{45C5AC1A-785A-486A-A91D-A00089FC54E6}" type="slidenum">
              <a:rPr lang="en-GB" altLang="en-US"/>
              <a:pPr>
                <a:defRPr/>
              </a:pPr>
              <a:t>‹#›</a:t>
            </a:fld>
            <a:endParaRPr lang="en-GB" altLang="en-US"/>
          </a:p>
        </p:txBody>
      </p:sp>
    </p:spTree>
    <p:extLst>
      <p:ext uri="{BB962C8B-B14F-4D97-AF65-F5344CB8AC3E}">
        <p14:creationId xmlns:p14="http://schemas.microsoft.com/office/powerpoint/2010/main" val="422256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354369"/>
              </a:solidFill>
              <a:latin typeface="Arial" charset="0"/>
              <a:cs typeface="Arial" charset="0"/>
            </a:endParaRPr>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354369"/>
              </a:solidFill>
              <a:latin typeface="Arial" charset="0"/>
              <a:cs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354369"/>
              </a:solidFill>
              <a:latin typeface="Arial" charset="0"/>
              <a:cs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B331267A-BA67-4F3E-B8B4-6F8D74469A1B}" type="datetimeFigureOut">
              <a:rPr lang="en-GB">
                <a:solidFill>
                  <a:srgbClr val="CA3618"/>
                </a:solidFill>
              </a:rPr>
              <a:pPr>
                <a:defRPr/>
              </a:pPr>
              <a:t>17/12/2018</a:t>
            </a:fld>
            <a:endParaRPr lang="en-GB" dirty="0">
              <a:solidFill>
                <a:srgbClr val="CA3618"/>
              </a:solidFill>
            </a:endParaRPr>
          </a:p>
        </p:txBody>
      </p:sp>
      <p:sp>
        <p:nvSpPr>
          <p:cNvPr id="13" name="Slide Number Placeholder 21"/>
          <p:cNvSpPr>
            <a:spLocks noGrp="1"/>
          </p:cNvSpPr>
          <p:nvPr>
            <p:ph type="sldNum" sz="quarter" idx="11"/>
          </p:nvPr>
        </p:nvSpPr>
        <p:spPr/>
        <p:txBody>
          <a:bodyPr/>
          <a:lstStyle>
            <a:lvl1pPr>
              <a:defRPr/>
            </a:lvl1pPr>
          </a:lstStyle>
          <a:p>
            <a:pPr>
              <a:defRPr/>
            </a:pPr>
            <a:fld id="{EE9E142A-0B13-496E-931F-6DE5AA7BFC58}" type="slidenum">
              <a:rPr lang="en-GB" altLang="en-US"/>
              <a:pPr>
                <a:defRPr/>
              </a:pPr>
              <a:t>‹#›</a:t>
            </a:fld>
            <a:endParaRPr lang="en-GB" altLang="en-US"/>
          </a:p>
        </p:txBody>
      </p:sp>
      <p:sp>
        <p:nvSpPr>
          <p:cNvPr id="14" name="Footer Placeholder 22"/>
          <p:cNvSpPr>
            <a:spLocks noGrp="1"/>
          </p:cNvSpPr>
          <p:nvPr>
            <p:ph type="ftr" sz="quarter" idx="12"/>
          </p:nvPr>
        </p:nvSpPr>
        <p:spPr/>
        <p:txBody>
          <a:bodyPr rtlCol="0"/>
          <a:lstStyle>
            <a:lvl1pPr>
              <a:defRPr/>
            </a:lvl1pPr>
          </a:lstStyle>
          <a:p>
            <a:pPr>
              <a:defRPr/>
            </a:pPr>
            <a:endParaRPr lang="en-GB">
              <a:solidFill>
                <a:srgbClr val="CA3618"/>
              </a:solidFill>
            </a:endParaRPr>
          </a:p>
        </p:txBody>
      </p:sp>
    </p:spTree>
    <p:extLst>
      <p:ext uri="{BB962C8B-B14F-4D97-AF65-F5344CB8AC3E}">
        <p14:creationId xmlns:p14="http://schemas.microsoft.com/office/powerpoint/2010/main" val="14933420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354369"/>
              </a:solidFill>
              <a:latin typeface="Arial" charset="0"/>
              <a:cs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354369"/>
              </a:solidFill>
              <a:latin typeface="Arial" charset="0"/>
              <a:cs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354369"/>
              </a:solidFill>
              <a:latin typeface="Arial" charset="0"/>
              <a:cs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6B231FFC-D9B7-40F6-B483-AA218F97A1DE}" type="datetimeFigureOut">
              <a:rPr lang="en-GB">
                <a:solidFill>
                  <a:srgbClr val="CA3618"/>
                </a:solidFill>
              </a:rPr>
              <a:pPr>
                <a:defRPr/>
              </a:pPr>
              <a:t>17/12/2018</a:t>
            </a:fld>
            <a:endParaRPr lang="en-GB" dirty="0">
              <a:solidFill>
                <a:srgbClr val="CA3618"/>
              </a:solidFill>
            </a:endParaRPr>
          </a:p>
        </p:txBody>
      </p:sp>
      <p:sp>
        <p:nvSpPr>
          <p:cNvPr id="13" name="Slide Number Placeholder 17"/>
          <p:cNvSpPr>
            <a:spLocks noGrp="1"/>
          </p:cNvSpPr>
          <p:nvPr>
            <p:ph type="sldNum" sz="quarter" idx="11"/>
          </p:nvPr>
        </p:nvSpPr>
        <p:spPr/>
        <p:txBody>
          <a:bodyPr/>
          <a:lstStyle>
            <a:lvl1pPr>
              <a:defRPr/>
            </a:lvl1pPr>
          </a:lstStyle>
          <a:p>
            <a:pPr>
              <a:defRPr/>
            </a:pPr>
            <a:fld id="{B1285CEA-011C-49A1-B614-85DA510D15D9}" type="slidenum">
              <a:rPr lang="en-GB" altLang="en-US"/>
              <a:pPr>
                <a:defRPr/>
              </a:pPr>
              <a:t>‹#›</a:t>
            </a:fld>
            <a:endParaRPr lang="en-GB" altLang="en-US"/>
          </a:p>
        </p:txBody>
      </p:sp>
      <p:sp>
        <p:nvSpPr>
          <p:cNvPr id="14" name="Footer Placeholder 20"/>
          <p:cNvSpPr>
            <a:spLocks noGrp="1"/>
          </p:cNvSpPr>
          <p:nvPr>
            <p:ph type="ftr" sz="quarter" idx="12"/>
          </p:nvPr>
        </p:nvSpPr>
        <p:spPr/>
        <p:txBody>
          <a:bodyPr rtlCol="0"/>
          <a:lstStyle>
            <a:lvl1pPr>
              <a:defRPr/>
            </a:lvl1pPr>
          </a:lstStyle>
          <a:p>
            <a:pPr>
              <a:defRPr/>
            </a:pPr>
            <a:endParaRPr lang="en-GB">
              <a:solidFill>
                <a:srgbClr val="CA3618"/>
              </a:solidFill>
            </a:endParaRPr>
          </a:p>
        </p:txBody>
      </p:sp>
    </p:spTree>
    <p:extLst>
      <p:ext uri="{BB962C8B-B14F-4D97-AF65-F5344CB8AC3E}">
        <p14:creationId xmlns:p14="http://schemas.microsoft.com/office/powerpoint/2010/main" val="235871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7279A772-A8DF-4FD9-82C4-F6526F5773F4}" type="datetimeFigureOut">
              <a:rPr lang="en-GB">
                <a:solidFill>
                  <a:srgbClr val="CA3618"/>
                </a:solidFill>
              </a:rPr>
              <a:pPr>
                <a:defRPr/>
              </a:pPr>
              <a:t>17/12/2018</a:t>
            </a:fld>
            <a:endParaRPr lang="en-GB" dirty="0">
              <a:solidFill>
                <a:srgbClr val="CA3618"/>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GB">
              <a:solidFill>
                <a:srgbClr val="CA3618"/>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dirty="0">
              <a:solidFill>
                <a:srgbClr val="354369"/>
              </a:solidFill>
              <a:cs typeface="Arial" charset="0"/>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354369"/>
              </a:solidFill>
              <a:latin typeface="Arial" charset="0"/>
              <a:cs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354369"/>
              </a:solidFill>
              <a:latin typeface="Arial" charset="0"/>
              <a:cs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itchFamily="18" charset="0"/>
              </a:defRPr>
            </a:lvl1pPr>
          </a:lstStyle>
          <a:p>
            <a:pPr fontAlgn="base">
              <a:spcBef>
                <a:spcPct val="0"/>
              </a:spcBef>
              <a:spcAft>
                <a:spcPct val="0"/>
              </a:spcAft>
              <a:defRPr/>
            </a:pPr>
            <a:fld id="{82685E68-804E-4E8E-BDDB-CEA2D4A96478}" type="slidenum">
              <a:rPr lang="en-GB" altLang="en-US">
                <a:cs typeface="Arial" charset="0"/>
              </a:rPr>
              <a:pPr fontAlgn="base">
                <a:spcBef>
                  <a:spcPct val="0"/>
                </a:spcBef>
                <a:spcAft>
                  <a:spcPct val="0"/>
                </a:spcAft>
                <a:defRPr/>
              </a:pPr>
              <a:t>‹#›</a:t>
            </a:fld>
            <a:endParaRPr lang="en-GB" altLang="en-US">
              <a:cs typeface="Arial" charset="0"/>
            </a:endParaRPr>
          </a:p>
        </p:txBody>
      </p:sp>
    </p:spTree>
    <p:extLst>
      <p:ext uri="{BB962C8B-B14F-4D97-AF65-F5344CB8AC3E}">
        <p14:creationId xmlns:p14="http://schemas.microsoft.com/office/powerpoint/2010/main" val="709354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CB8B2"/>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F53A587D-8723-4461-B255-3E1C34F11043}" type="datetimeFigureOut">
              <a:rPr lang="en-GB" smtClean="0">
                <a:solidFill>
                  <a:prstClr val="white">
                    <a:alpha val="50000"/>
                  </a:prstClr>
                </a:solidFill>
              </a:rPr>
              <a:pPr/>
              <a:t>17/12/2018</a:t>
            </a:fld>
            <a:endParaRPr lang="en-GB">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BA907A2-61B7-4204-ABDF-D8206475F901}" type="slidenum">
              <a:rPr lang="en-GB" smtClean="0">
                <a:solidFill>
                  <a:prstClr val="white"/>
                </a:solidFill>
              </a:rPr>
              <a:pPr/>
              <a:t>‹#›</a:t>
            </a:fld>
            <a:endParaRPr lang="en-GB">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GB">
              <a:solidFill>
                <a:prstClr val="white"/>
              </a:solidFill>
            </a:endParaRPr>
          </a:p>
        </p:txBody>
      </p:sp>
    </p:spTree>
    <p:extLst>
      <p:ext uri="{BB962C8B-B14F-4D97-AF65-F5344CB8AC3E}">
        <p14:creationId xmlns:p14="http://schemas.microsoft.com/office/powerpoint/2010/main" val="20617315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388CCA9-9295-4075-A47D-A8CD554D3588}" type="datetimeFigureOut">
              <a:rPr lang="en-GB" smtClean="0"/>
              <a:pPr/>
              <a:t>17/12/2018</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8953440-228A-4E88-AA5B-A2817719346D}" type="slidenum">
              <a:rPr lang="en-GB" smtClean="0"/>
              <a:pPr/>
              <a:t>‹#›</a:t>
            </a:fld>
            <a:endParaRPr lang="en-GB"/>
          </a:p>
        </p:txBody>
      </p:sp>
    </p:spTree>
    <p:extLst>
      <p:ext uri="{BB962C8B-B14F-4D97-AF65-F5344CB8AC3E}">
        <p14:creationId xmlns:p14="http://schemas.microsoft.com/office/powerpoint/2010/main" val="3675387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yfshxvV5tw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learning objectives</a:t>
            </a:r>
            <a:endParaRPr lang="en-GB" dirty="0"/>
          </a:p>
        </p:txBody>
      </p:sp>
      <p:sp>
        <p:nvSpPr>
          <p:cNvPr id="10243" name="Content Placeholder 2"/>
          <p:cNvSpPr>
            <a:spLocks noGrp="1"/>
          </p:cNvSpPr>
          <p:nvPr>
            <p:ph sz="quarter" idx="1"/>
          </p:nvPr>
        </p:nvSpPr>
        <p:spPr>
          <a:xfrm>
            <a:off x="457200" y="1600200"/>
            <a:ext cx="7467600" cy="4873625"/>
          </a:xfrm>
        </p:spPr>
        <p:txBody>
          <a:bodyPr/>
          <a:lstStyle/>
          <a:p>
            <a:pPr eaLnBrk="1" hangingPunct="1">
              <a:spcBef>
                <a:spcPts val="2400"/>
              </a:spcBef>
              <a:spcAft>
                <a:spcPts val="1800"/>
              </a:spcAft>
            </a:pPr>
            <a:r>
              <a:rPr lang="en-GB" altLang="en-US" dirty="0" smtClean="0">
                <a:solidFill>
                  <a:schemeClr val="bg1"/>
                </a:solidFill>
              </a:rPr>
              <a:t>Know what good health is</a:t>
            </a:r>
          </a:p>
          <a:p>
            <a:pPr eaLnBrk="1" hangingPunct="1">
              <a:spcBef>
                <a:spcPts val="2400"/>
              </a:spcBef>
              <a:spcAft>
                <a:spcPts val="1800"/>
              </a:spcAft>
            </a:pPr>
            <a:r>
              <a:rPr lang="en-GB" altLang="en-US" dirty="0" smtClean="0">
                <a:solidFill>
                  <a:schemeClr val="bg1"/>
                </a:solidFill>
              </a:rPr>
              <a:t>Be able to identify different components which may affect an individuals health</a:t>
            </a:r>
          </a:p>
          <a:p>
            <a:pPr eaLnBrk="1" hangingPunct="1">
              <a:spcBef>
                <a:spcPts val="2400"/>
              </a:spcBef>
              <a:spcAft>
                <a:spcPts val="1800"/>
              </a:spcAft>
            </a:pPr>
            <a:r>
              <a:rPr lang="en-GB" altLang="en-US" dirty="0" smtClean="0">
                <a:solidFill>
                  <a:schemeClr val="bg1"/>
                </a:solidFill>
              </a:rPr>
              <a:t>Understand how these different components can affect an individuals health</a:t>
            </a:r>
          </a:p>
          <a:p>
            <a:pPr lvl="1" eaLnBrk="1" hangingPunct="1"/>
            <a:endParaRPr lang="en-GB" altLang="en-US" dirty="0" smtClean="0">
              <a:solidFill>
                <a:schemeClr val="bg1"/>
              </a:solidFill>
            </a:endParaRPr>
          </a:p>
        </p:txBody>
      </p:sp>
    </p:spTree>
    <p:extLst>
      <p:ext uri="{BB962C8B-B14F-4D97-AF65-F5344CB8AC3E}">
        <p14:creationId xmlns:p14="http://schemas.microsoft.com/office/powerpoint/2010/main" val="1611358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Define fitness….</a:t>
            </a:r>
            <a:endParaRPr lang="en-GB" dirty="0"/>
          </a:p>
        </p:txBody>
      </p:sp>
      <p:sp>
        <p:nvSpPr>
          <p:cNvPr id="3" name="Content Placeholder 2"/>
          <p:cNvSpPr>
            <a:spLocks noGrp="1"/>
          </p:cNvSpPr>
          <p:nvPr>
            <p:ph sz="quarter" idx="1"/>
          </p:nvPr>
        </p:nvSpPr>
        <p:spPr>
          <a:xfrm>
            <a:off x="539552" y="764704"/>
            <a:ext cx="7467600" cy="964704"/>
          </a:xfrm>
        </p:spPr>
        <p:txBody>
          <a:bodyPr/>
          <a:lstStyle/>
          <a:p>
            <a:endParaRPr lang="en-GB" dirty="0" smtClean="0"/>
          </a:p>
          <a:p>
            <a:endParaRPr lang="en-GB" dirty="0"/>
          </a:p>
          <a:p>
            <a:r>
              <a:rPr lang="en-GB" dirty="0" smtClean="0"/>
              <a:t>The ability to meet/cope with the demands of the environment.</a:t>
            </a:r>
            <a:endParaRPr lang="en-GB" dirty="0"/>
          </a:p>
        </p:txBody>
      </p:sp>
      <p:sp>
        <p:nvSpPr>
          <p:cNvPr id="4" name="TextBox 3"/>
          <p:cNvSpPr txBox="1"/>
          <p:nvPr/>
        </p:nvSpPr>
        <p:spPr>
          <a:xfrm>
            <a:off x="539552" y="2780928"/>
            <a:ext cx="6840760" cy="3508653"/>
          </a:xfrm>
          <a:prstGeom prst="rect">
            <a:avLst/>
          </a:prstGeom>
          <a:solidFill>
            <a:schemeClr val="accent5">
              <a:lumMod val="50000"/>
            </a:schemeClr>
          </a:solidFill>
        </p:spPr>
        <p:txBody>
          <a:bodyPr wrap="square" rtlCol="0">
            <a:spAutoFit/>
          </a:bodyPr>
          <a:lstStyle/>
          <a:p>
            <a:r>
              <a:rPr lang="en-GB" sz="2400" b="1" u="sng" dirty="0" smtClean="0">
                <a:solidFill>
                  <a:schemeClr val="bg1"/>
                </a:solidFill>
              </a:rPr>
              <a:t>Improvements in fitness will:</a:t>
            </a:r>
          </a:p>
          <a:p>
            <a:endParaRPr lang="en-GB" sz="2400" dirty="0">
              <a:solidFill>
                <a:schemeClr val="bg1"/>
              </a:solidFill>
            </a:endParaRPr>
          </a:p>
          <a:p>
            <a:pPr marL="285750" indent="-285750">
              <a:buFont typeface="Arial" panose="020B0604020202020204" pitchFamily="34" charset="0"/>
              <a:buChar char="•"/>
            </a:pPr>
            <a:r>
              <a:rPr lang="en-GB" sz="2400" dirty="0" smtClean="0">
                <a:solidFill>
                  <a:schemeClr val="bg1"/>
                </a:solidFill>
              </a:rPr>
              <a:t>Improve the ability to cope with the demands</a:t>
            </a:r>
          </a:p>
          <a:p>
            <a:pPr marL="285750" indent="-285750">
              <a:buFont typeface="Arial" panose="020B0604020202020204" pitchFamily="34" charset="0"/>
              <a:buChar char="•"/>
            </a:pPr>
            <a:r>
              <a:rPr lang="en-GB" sz="2400" dirty="0" smtClean="0">
                <a:solidFill>
                  <a:schemeClr val="bg1"/>
                </a:solidFill>
              </a:rPr>
              <a:t>Reduce chance of suffering injuries</a:t>
            </a:r>
          </a:p>
          <a:p>
            <a:pPr marL="285750" indent="-285750">
              <a:buFont typeface="Arial" panose="020B0604020202020204" pitchFamily="34" charset="0"/>
              <a:buChar char="•"/>
            </a:pPr>
            <a:r>
              <a:rPr lang="en-GB" sz="2400" dirty="0" smtClean="0">
                <a:solidFill>
                  <a:schemeClr val="bg1"/>
                </a:solidFill>
              </a:rPr>
              <a:t>Make it easier to complete physical work</a:t>
            </a:r>
          </a:p>
          <a:p>
            <a:pPr marL="285750" indent="-285750">
              <a:buFont typeface="Arial" panose="020B0604020202020204" pitchFamily="34" charset="0"/>
              <a:buChar char="•"/>
            </a:pPr>
            <a:r>
              <a:rPr lang="en-GB" sz="2400" dirty="0" smtClean="0">
                <a:solidFill>
                  <a:schemeClr val="bg1"/>
                </a:solidFill>
              </a:rPr>
              <a:t>Make you more content/happy.</a:t>
            </a:r>
          </a:p>
          <a:p>
            <a:endParaRPr lang="en-GB" dirty="0"/>
          </a:p>
          <a:p>
            <a:endParaRPr lang="en-GB" dirty="0" smtClean="0"/>
          </a:p>
          <a:p>
            <a:endParaRPr lang="en-GB" dirty="0"/>
          </a:p>
        </p:txBody>
      </p:sp>
    </p:spTree>
    <p:extLst>
      <p:ext uri="{BB962C8B-B14F-4D97-AF65-F5344CB8AC3E}">
        <p14:creationId xmlns:p14="http://schemas.microsoft.com/office/powerpoint/2010/main" val="324294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Sedentary lifestyle</a:t>
            </a:r>
            <a:endParaRPr lang="en-GB"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68574" y="2636912"/>
            <a:ext cx="5595714" cy="372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1556792"/>
            <a:ext cx="6336704" cy="954107"/>
          </a:xfrm>
          <a:prstGeom prst="rect">
            <a:avLst/>
          </a:prstGeom>
          <a:noFill/>
        </p:spPr>
        <p:txBody>
          <a:bodyPr wrap="square" rtlCol="0">
            <a:spAutoFit/>
          </a:bodyPr>
          <a:lstStyle/>
          <a:p>
            <a:r>
              <a:rPr lang="en-GB" sz="2800" dirty="0" smtClean="0"/>
              <a:t>A persons choice to engage in little, or irregular, physical activity.</a:t>
            </a:r>
            <a:endParaRPr lang="en-GB" sz="2800" dirty="0"/>
          </a:p>
        </p:txBody>
      </p:sp>
    </p:spTree>
    <p:extLst>
      <p:ext uri="{BB962C8B-B14F-4D97-AF65-F5344CB8AC3E}">
        <p14:creationId xmlns:p14="http://schemas.microsoft.com/office/powerpoint/2010/main" val="348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of </a:t>
            </a:r>
            <a:r>
              <a:rPr lang="en-GB" sz="3600" b="1" u="sng" dirty="0" smtClean="0"/>
              <a:t>choosing</a:t>
            </a:r>
            <a:r>
              <a:rPr lang="en-GB" dirty="0" smtClean="0"/>
              <a:t> to have a sedentary lifestyle.</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79315067"/>
              </p:ext>
            </p:extLst>
          </p:nvPr>
        </p:nvGraphicFramePr>
        <p:xfrm>
          <a:off x="251520" y="1628800"/>
          <a:ext cx="8568952" cy="4394200"/>
        </p:xfrm>
        <a:graphic>
          <a:graphicData uri="http://schemas.openxmlformats.org/drawingml/2006/table">
            <a:tbl>
              <a:tblPr firstRow="1" bandRow="1">
                <a:tableStyleId>{5C22544A-7EE6-4342-B048-85BDC9FD1C3A}</a:tableStyleId>
              </a:tblPr>
              <a:tblGrid>
                <a:gridCol w="547260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2400" dirty="0" smtClean="0"/>
                        <a:t>Gain weight/obesity</a:t>
                      </a:r>
                    </a:p>
                  </a:txBody>
                  <a:tcPr/>
                </a:tc>
                <a:tc>
                  <a:txBody>
                    <a:bodyPr/>
                    <a:lstStyle/>
                    <a:p>
                      <a:endParaRPr lang="en-GB" sz="2400" dirty="0"/>
                    </a:p>
                  </a:txBody>
                  <a:tcPr/>
                </a:tc>
                <a:extLst>
                  <a:ext uri="{0D108BD9-81ED-4DB2-BD59-A6C34878D82A}">
                    <a16:rowId xmlns:a16="http://schemas.microsoft.com/office/drawing/2014/main" val="10001"/>
                  </a:ext>
                </a:extLst>
              </a:tr>
              <a:tr h="370840">
                <a:tc>
                  <a:txBody>
                    <a:bodyPr/>
                    <a:lstStyle/>
                    <a:p>
                      <a:r>
                        <a:rPr lang="en-GB" sz="2400" dirty="0" smtClean="0"/>
                        <a:t>Suffer from heart disease</a:t>
                      </a:r>
                    </a:p>
                  </a:txBody>
                  <a:tcPr/>
                </a:tc>
                <a:tc>
                  <a:txBody>
                    <a:bodyPr/>
                    <a:lstStyle/>
                    <a:p>
                      <a:endParaRPr lang="en-GB" sz="2400" dirty="0"/>
                    </a:p>
                  </a:txBody>
                  <a:tcPr/>
                </a:tc>
                <a:extLst>
                  <a:ext uri="{0D108BD9-81ED-4DB2-BD59-A6C34878D82A}">
                    <a16:rowId xmlns:a16="http://schemas.microsoft.com/office/drawing/2014/main" val="10002"/>
                  </a:ext>
                </a:extLst>
              </a:tr>
              <a:tr h="370840">
                <a:tc>
                  <a:txBody>
                    <a:bodyPr/>
                    <a:lstStyle/>
                    <a:p>
                      <a:r>
                        <a:rPr lang="en-GB" sz="2400" dirty="0" smtClean="0"/>
                        <a:t>Suffer from hypertension</a:t>
                      </a:r>
                      <a:endParaRPr lang="en-GB" sz="2400" dirty="0"/>
                    </a:p>
                  </a:txBody>
                  <a:tcPr/>
                </a:tc>
                <a:tc>
                  <a:txBody>
                    <a:bodyPr/>
                    <a:lstStyle/>
                    <a:p>
                      <a:endParaRPr lang="en-GB" sz="2400" dirty="0"/>
                    </a:p>
                  </a:txBody>
                  <a:tcPr/>
                </a:tc>
                <a:extLst>
                  <a:ext uri="{0D108BD9-81ED-4DB2-BD59-A6C34878D82A}">
                    <a16:rowId xmlns:a16="http://schemas.microsoft.com/office/drawing/2014/main" val="10003"/>
                  </a:ext>
                </a:extLst>
              </a:tr>
              <a:tr h="370840">
                <a:tc>
                  <a:txBody>
                    <a:bodyPr/>
                    <a:lstStyle/>
                    <a:p>
                      <a:r>
                        <a:rPr lang="en-GB" sz="2400" dirty="0" smtClean="0"/>
                        <a:t>Suffer from diabetes</a:t>
                      </a:r>
                      <a:endParaRPr lang="en-GB" sz="2400" dirty="0"/>
                    </a:p>
                  </a:txBody>
                  <a:tcPr/>
                </a:tc>
                <a:tc>
                  <a:txBody>
                    <a:bodyPr/>
                    <a:lstStyle/>
                    <a:p>
                      <a:endParaRPr lang="en-GB" sz="2400" dirty="0"/>
                    </a:p>
                  </a:txBody>
                  <a:tcPr/>
                </a:tc>
                <a:extLst>
                  <a:ext uri="{0D108BD9-81ED-4DB2-BD59-A6C34878D82A}">
                    <a16:rowId xmlns:a16="http://schemas.microsoft.com/office/drawing/2014/main" val="10004"/>
                  </a:ext>
                </a:extLst>
              </a:tr>
              <a:tr h="370840">
                <a:tc>
                  <a:txBody>
                    <a:bodyPr/>
                    <a:lstStyle/>
                    <a:p>
                      <a:r>
                        <a:rPr lang="en-GB" sz="2400" dirty="0" smtClean="0"/>
                        <a:t>Suffer from poor sleep</a:t>
                      </a:r>
                      <a:r>
                        <a:rPr lang="en-GB" sz="2400" baseline="0" dirty="0" smtClean="0"/>
                        <a:t> (insomnia)</a:t>
                      </a:r>
                      <a:endParaRPr lang="en-GB" sz="2400" dirty="0"/>
                    </a:p>
                  </a:txBody>
                  <a:tcPr/>
                </a:tc>
                <a:tc>
                  <a:txBody>
                    <a:bodyPr/>
                    <a:lstStyle/>
                    <a:p>
                      <a:endParaRPr lang="en-GB" sz="2400" dirty="0"/>
                    </a:p>
                  </a:txBody>
                  <a:tcPr/>
                </a:tc>
                <a:extLst>
                  <a:ext uri="{0D108BD9-81ED-4DB2-BD59-A6C34878D82A}">
                    <a16:rowId xmlns:a16="http://schemas.microsoft.com/office/drawing/2014/main" val="10005"/>
                  </a:ext>
                </a:extLst>
              </a:tr>
              <a:tr h="370840">
                <a:tc>
                  <a:txBody>
                    <a:bodyPr/>
                    <a:lstStyle/>
                    <a:p>
                      <a:r>
                        <a:rPr lang="en-GB" sz="2400" dirty="0" smtClean="0"/>
                        <a:t>Poor self esteem/</a:t>
                      </a:r>
                      <a:r>
                        <a:rPr lang="en-GB" sz="2400" baseline="0" dirty="0" smtClean="0"/>
                        <a:t> self confidence</a:t>
                      </a:r>
                      <a:endParaRPr lang="en-GB" sz="2400" dirty="0"/>
                    </a:p>
                  </a:txBody>
                  <a:tcPr/>
                </a:tc>
                <a:tc>
                  <a:txBody>
                    <a:bodyPr/>
                    <a:lstStyle/>
                    <a:p>
                      <a:endParaRPr lang="en-GB" sz="2400" dirty="0"/>
                    </a:p>
                  </a:txBody>
                  <a:tcPr/>
                </a:tc>
                <a:extLst>
                  <a:ext uri="{0D108BD9-81ED-4DB2-BD59-A6C34878D82A}">
                    <a16:rowId xmlns:a16="http://schemas.microsoft.com/office/drawing/2014/main" val="10006"/>
                  </a:ext>
                </a:extLst>
              </a:tr>
              <a:tr h="370840">
                <a:tc>
                  <a:txBody>
                    <a:bodyPr/>
                    <a:lstStyle/>
                    <a:p>
                      <a:r>
                        <a:rPr lang="en-GB" sz="2400" dirty="0" smtClean="0"/>
                        <a:t>Lack of friends</a:t>
                      </a:r>
                      <a:r>
                        <a:rPr lang="en-GB" sz="2400" baseline="0" dirty="0" smtClean="0"/>
                        <a:t> / poor communication skills</a:t>
                      </a:r>
                      <a:endParaRPr lang="en-GB" sz="2400" dirty="0"/>
                    </a:p>
                  </a:txBody>
                  <a:tcPr/>
                </a:tc>
                <a:tc>
                  <a:txBody>
                    <a:bodyPr/>
                    <a:lstStyle/>
                    <a:p>
                      <a:endParaRPr lang="en-GB" sz="2400" dirty="0"/>
                    </a:p>
                  </a:txBody>
                  <a:tcPr/>
                </a:tc>
                <a:extLst>
                  <a:ext uri="{0D108BD9-81ED-4DB2-BD59-A6C34878D82A}">
                    <a16:rowId xmlns:a16="http://schemas.microsoft.com/office/drawing/2014/main" val="10007"/>
                  </a:ext>
                </a:extLst>
              </a:tr>
              <a:tr h="370840">
                <a:tc>
                  <a:txBody>
                    <a:bodyPr/>
                    <a:lstStyle/>
                    <a:p>
                      <a:r>
                        <a:rPr lang="en-GB" sz="2400" dirty="0" smtClean="0"/>
                        <a:t>Feeling tired / lethargic</a:t>
                      </a:r>
                      <a:endParaRPr lang="en-GB" sz="2400" dirty="0"/>
                    </a:p>
                  </a:txBody>
                  <a:tcPr/>
                </a:tc>
                <a:tc>
                  <a:txBody>
                    <a:bodyPr/>
                    <a:lstStyle/>
                    <a:p>
                      <a:endParaRPr lang="en-GB" sz="2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70564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of </a:t>
            </a:r>
            <a:r>
              <a:rPr lang="en-GB" sz="3600" b="1" u="sng" dirty="0" smtClean="0"/>
              <a:t>choosing</a:t>
            </a:r>
            <a:r>
              <a:rPr lang="en-GB" dirty="0" smtClean="0"/>
              <a:t> to have a sedentary lifestyle.</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88336768"/>
              </p:ext>
            </p:extLst>
          </p:nvPr>
        </p:nvGraphicFramePr>
        <p:xfrm>
          <a:off x="251520" y="1628800"/>
          <a:ext cx="8568952" cy="4394200"/>
        </p:xfrm>
        <a:graphic>
          <a:graphicData uri="http://schemas.openxmlformats.org/drawingml/2006/table">
            <a:tbl>
              <a:tblPr firstRow="1" bandRow="1">
                <a:tableStyleId>{5C22544A-7EE6-4342-B048-85BDC9FD1C3A}</a:tableStyleId>
              </a:tblPr>
              <a:tblGrid>
                <a:gridCol w="547260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2400" dirty="0" smtClean="0"/>
                        <a:t>Gain weight/obesity</a:t>
                      </a:r>
                    </a:p>
                  </a:txBody>
                  <a:tcPr/>
                </a:tc>
                <a:tc>
                  <a:txBody>
                    <a:bodyPr/>
                    <a:lstStyle/>
                    <a:p>
                      <a:r>
                        <a:rPr lang="en-GB" sz="2400" dirty="0" smtClean="0"/>
                        <a:t>Phys H+W</a:t>
                      </a:r>
                      <a:endParaRPr lang="en-GB" sz="2400" dirty="0"/>
                    </a:p>
                  </a:txBody>
                  <a:tcPr/>
                </a:tc>
                <a:extLst>
                  <a:ext uri="{0D108BD9-81ED-4DB2-BD59-A6C34878D82A}">
                    <a16:rowId xmlns:a16="http://schemas.microsoft.com/office/drawing/2014/main" val="10001"/>
                  </a:ext>
                </a:extLst>
              </a:tr>
              <a:tr h="370840">
                <a:tc>
                  <a:txBody>
                    <a:bodyPr/>
                    <a:lstStyle/>
                    <a:p>
                      <a:r>
                        <a:rPr lang="en-GB" sz="2400" dirty="0" smtClean="0"/>
                        <a:t>Suffer from heart disease</a:t>
                      </a:r>
                    </a:p>
                  </a:txBody>
                  <a:tcPr/>
                </a:tc>
                <a:tc>
                  <a:txBody>
                    <a:bodyPr/>
                    <a:lstStyle/>
                    <a:p>
                      <a:r>
                        <a:rPr lang="en-GB" sz="2400" dirty="0" smtClean="0"/>
                        <a:t>Phys H+W</a:t>
                      </a:r>
                      <a:endParaRPr lang="en-GB" sz="2400" dirty="0"/>
                    </a:p>
                  </a:txBody>
                  <a:tcPr/>
                </a:tc>
                <a:extLst>
                  <a:ext uri="{0D108BD9-81ED-4DB2-BD59-A6C34878D82A}">
                    <a16:rowId xmlns:a16="http://schemas.microsoft.com/office/drawing/2014/main" val="10002"/>
                  </a:ext>
                </a:extLst>
              </a:tr>
              <a:tr h="370840">
                <a:tc>
                  <a:txBody>
                    <a:bodyPr/>
                    <a:lstStyle/>
                    <a:p>
                      <a:r>
                        <a:rPr lang="en-GB" sz="2400" dirty="0" smtClean="0"/>
                        <a:t>Suffer from hypertension</a:t>
                      </a:r>
                      <a:endParaRPr lang="en-GB" sz="2400" dirty="0"/>
                    </a:p>
                  </a:txBody>
                  <a:tcPr/>
                </a:tc>
                <a:tc>
                  <a:txBody>
                    <a:bodyPr/>
                    <a:lstStyle/>
                    <a:p>
                      <a:r>
                        <a:rPr lang="en-GB" sz="2400" dirty="0" smtClean="0"/>
                        <a:t>Phys H+ W</a:t>
                      </a:r>
                      <a:endParaRPr lang="en-GB" sz="2400" dirty="0"/>
                    </a:p>
                  </a:txBody>
                  <a:tcPr/>
                </a:tc>
                <a:extLst>
                  <a:ext uri="{0D108BD9-81ED-4DB2-BD59-A6C34878D82A}">
                    <a16:rowId xmlns:a16="http://schemas.microsoft.com/office/drawing/2014/main" val="10003"/>
                  </a:ext>
                </a:extLst>
              </a:tr>
              <a:tr h="370840">
                <a:tc>
                  <a:txBody>
                    <a:bodyPr/>
                    <a:lstStyle/>
                    <a:p>
                      <a:r>
                        <a:rPr lang="en-GB" sz="2400" dirty="0" smtClean="0"/>
                        <a:t>Suffer from diabetes</a:t>
                      </a:r>
                      <a:endParaRPr lang="en-GB" sz="2400" dirty="0"/>
                    </a:p>
                  </a:txBody>
                  <a:tcPr/>
                </a:tc>
                <a:tc>
                  <a:txBody>
                    <a:bodyPr/>
                    <a:lstStyle/>
                    <a:p>
                      <a:r>
                        <a:rPr lang="en-GB" sz="2400" dirty="0" smtClean="0"/>
                        <a:t>Phys H+W</a:t>
                      </a:r>
                      <a:endParaRPr lang="en-GB" sz="2400" dirty="0"/>
                    </a:p>
                  </a:txBody>
                  <a:tcPr/>
                </a:tc>
                <a:extLst>
                  <a:ext uri="{0D108BD9-81ED-4DB2-BD59-A6C34878D82A}">
                    <a16:rowId xmlns:a16="http://schemas.microsoft.com/office/drawing/2014/main" val="10004"/>
                  </a:ext>
                </a:extLst>
              </a:tr>
              <a:tr h="370840">
                <a:tc>
                  <a:txBody>
                    <a:bodyPr/>
                    <a:lstStyle/>
                    <a:p>
                      <a:r>
                        <a:rPr lang="en-GB" sz="2400" dirty="0" smtClean="0"/>
                        <a:t>Suffer from poor sleep</a:t>
                      </a:r>
                      <a:r>
                        <a:rPr lang="en-GB" sz="2400" baseline="0" dirty="0" smtClean="0"/>
                        <a:t> (insomnia)</a:t>
                      </a:r>
                      <a:endParaRPr lang="en-GB" sz="2400" dirty="0"/>
                    </a:p>
                  </a:txBody>
                  <a:tcPr/>
                </a:tc>
                <a:tc>
                  <a:txBody>
                    <a:bodyPr/>
                    <a:lstStyle/>
                    <a:p>
                      <a:r>
                        <a:rPr lang="en-GB" sz="2400" dirty="0" smtClean="0"/>
                        <a:t>Phys H+W</a:t>
                      </a:r>
                      <a:endParaRPr lang="en-GB" sz="2400" dirty="0"/>
                    </a:p>
                  </a:txBody>
                  <a:tcPr/>
                </a:tc>
                <a:extLst>
                  <a:ext uri="{0D108BD9-81ED-4DB2-BD59-A6C34878D82A}">
                    <a16:rowId xmlns:a16="http://schemas.microsoft.com/office/drawing/2014/main" val="10005"/>
                  </a:ext>
                </a:extLst>
              </a:tr>
              <a:tr h="370840">
                <a:tc>
                  <a:txBody>
                    <a:bodyPr/>
                    <a:lstStyle/>
                    <a:p>
                      <a:r>
                        <a:rPr lang="en-GB" sz="2400" dirty="0" smtClean="0"/>
                        <a:t>Poor self esteem/</a:t>
                      </a:r>
                      <a:r>
                        <a:rPr lang="en-GB" sz="2400" baseline="0" dirty="0" smtClean="0"/>
                        <a:t> self confidence</a:t>
                      </a:r>
                      <a:endParaRPr lang="en-GB" sz="2400" dirty="0"/>
                    </a:p>
                  </a:txBody>
                  <a:tcPr/>
                </a:tc>
                <a:tc>
                  <a:txBody>
                    <a:bodyPr/>
                    <a:lstStyle/>
                    <a:p>
                      <a:r>
                        <a:rPr lang="en-GB" sz="2400" dirty="0" err="1" smtClean="0"/>
                        <a:t>Ment</a:t>
                      </a:r>
                      <a:r>
                        <a:rPr lang="en-GB" sz="2400" baseline="0" dirty="0" smtClean="0"/>
                        <a:t> H+W</a:t>
                      </a:r>
                      <a:endParaRPr lang="en-GB" sz="2400" dirty="0"/>
                    </a:p>
                  </a:txBody>
                  <a:tcPr/>
                </a:tc>
                <a:extLst>
                  <a:ext uri="{0D108BD9-81ED-4DB2-BD59-A6C34878D82A}">
                    <a16:rowId xmlns:a16="http://schemas.microsoft.com/office/drawing/2014/main" val="10006"/>
                  </a:ext>
                </a:extLst>
              </a:tr>
              <a:tr h="370840">
                <a:tc>
                  <a:txBody>
                    <a:bodyPr/>
                    <a:lstStyle/>
                    <a:p>
                      <a:r>
                        <a:rPr lang="en-GB" sz="2400" dirty="0" smtClean="0"/>
                        <a:t>Lack of friends</a:t>
                      </a:r>
                      <a:r>
                        <a:rPr lang="en-GB" sz="2400" baseline="0" dirty="0" smtClean="0"/>
                        <a:t> / poor communication skills</a:t>
                      </a:r>
                      <a:endParaRPr lang="en-GB" sz="2400" dirty="0"/>
                    </a:p>
                  </a:txBody>
                  <a:tcPr/>
                </a:tc>
                <a:tc>
                  <a:txBody>
                    <a:bodyPr/>
                    <a:lstStyle/>
                    <a:p>
                      <a:r>
                        <a:rPr lang="en-GB" sz="2400" dirty="0" smtClean="0"/>
                        <a:t>Social H+W</a:t>
                      </a:r>
                      <a:endParaRPr lang="en-GB" sz="2400" dirty="0"/>
                    </a:p>
                  </a:txBody>
                  <a:tcPr/>
                </a:tc>
                <a:extLst>
                  <a:ext uri="{0D108BD9-81ED-4DB2-BD59-A6C34878D82A}">
                    <a16:rowId xmlns:a16="http://schemas.microsoft.com/office/drawing/2014/main" val="10007"/>
                  </a:ext>
                </a:extLst>
              </a:tr>
              <a:tr h="370840">
                <a:tc>
                  <a:txBody>
                    <a:bodyPr/>
                    <a:lstStyle/>
                    <a:p>
                      <a:r>
                        <a:rPr lang="en-GB" sz="2400" dirty="0" smtClean="0"/>
                        <a:t>Feeling tired / lethargic</a:t>
                      </a:r>
                      <a:endParaRPr lang="en-GB" sz="2400" dirty="0"/>
                    </a:p>
                  </a:txBody>
                  <a:tcPr/>
                </a:tc>
                <a:tc>
                  <a:txBody>
                    <a:bodyPr/>
                    <a:lstStyle/>
                    <a:p>
                      <a:r>
                        <a:rPr lang="en-GB" sz="2400" dirty="0" smtClean="0"/>
                        <a:t>Phys + </a:t>
                      </a:r>
                      <a:r>
                        <a:rPr lang="en-GB" sz="2400" dirty="0" err="1" smtClean="0"/>
                        <a:t>Ment</a:t>
                      </a:r>
                      <a:r>
                        <a:rPr lang="en-GB" sz="2400" dirty="0" smtClean="0"/>
                        <a:t> H+W</a:t>
                      </a:r>
                      <a:endParaRPr lang="en-GB" sz="2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03633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obesity</a:t>
            </a:r>
            <a:endParaRPr lang="en-GB" dirty="0"/>
          </a:p>
        </p:txBody>
      </p:sp>
      <p:sp>
        <p:nvSpPr>
          <p:cNvPr id="3" name="Content Placeholder 2"/>
          <p:cNvSpPr>
            <a:spLocks noGrp="1"/>
          </p:cNvSpPr>
          <p:nvPr>
            <p:ph sz="quarter" idx="1"/>
          </p:nvPr>
        </p:nvSpPr>
        <p:spPr/>
        <p:txBody>
          <a:bodyPr/>
          <a:lstStyle/>
          <a:p>
            <a:r>
              <a:rPr lang="en-GB" dirty="0" smtClean="0"/>
              <a:t>Discuss the following:</a:t>
            </a:r>
          </a:p>
          <a:p>
            <a:endParaRPr lang="en-GB" dirty="0"/>
          </a:p>
          <a:p>
            <a:r>
              <a:rPr lang="en-GB" dirty="0" smtClean="0"/>
              <a:t>What is it?</a:t>
            </a:r>
          </a:p>
          <a:p>
            <a:r>
              <a:rPr lang="en-GB" dirty="0" smtClean="0"/>
              <a:t>How is it measured?</a:t>
            </a:r>
          </a:p>
          <a:p>
            <a:r>
              <a:rPr lang="en-GB" dirty="0" smtClean="0"/>
              <a:t>How does it occur?</a:t>
            </a:r>
          </a:p>
          <a:p>
            <a:r>
              <a:rPr lang="en-GB" dirty="0" smtClean="0"/>
              <a:t>What effect does it have?</a:t>
            </a:r>
          </a:p>
          <a:p>
            <a:endParaRPr lang="en-GB" dirty="0"/>
          </a:p>
          <a:p>
            <a:r>
              <a:rPr lang="en-GB" dirty="0" smtClean="0">
                <a:solidFill>
                  <a:schemeClr val="accent3">
                    <a:lumMod val="60000"/>
                    <a:lumOff val="40000"/>
                  </a:schemeClr>
                </a:solidFill>
              </a:rPr>
              <a:t>Which countries are the most obese?</a:t>
            </a:r>
            <a:endParaRPr lang="en-GB" dirty="0">
              <a:solidFill>
                <a:schemeClr val="accent3">
                  <a:lumMod val="60000"/>
                  <a:lumOff val="40000"/>
                </a:schemeClr>
              </a:solidFill>
            </a:endParaRPr>
          </a:p>
        </p:txBody>
      </p:sp>
    </p:spTree>
    <p:extLst>
      <p:ext uri="{BB962C8B-B14F-4D97-AF65-F5344CB8AC3E}">
        <p14:creationId xmlns:p14="http://schemas.microsoft.com/office/powerpoint/2010/main" val="73002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68" y="-243408"/>
            <a:ext cx="7467600" cy="1143000"/>
          </a:xfrm>
        </p:spPr>
        <p:txBody>
          <a:bodyPr/>
          <a:lstStyle/>
          <a:p>
            <a:r>
              <a:rPr lang="en-GB" dirty="0" smtClean="0"/>
              <a:t>Obesity</a:t>
            </a:r>
            <a:endParaRPr lang="en-GB" dirty="0"/>
          </a:p>
        </p:txBody>
      </p:sp>
      <p:sp>
        <p:nvSpPr>
          <p:cNvPr id="3" name="Content Placeholder 2"/>
          <p:cNvSpPr>
            <a:spLocks noGrp="1"/>
          </p:cNvSpPr>
          <p:nvPr>
            <p:ph sz="quarter" idx="1"/>
          </p:nvPr>
        </p:nvSpPr>
        <p:spPr>
          <a:xfrm>
            <a:off x="464468" y="1052736"/>
            <a:ext cx="7467600" cy="4873752"/>
          </a:xfrm>
        </p:spPr>
        <p:txBody>
          <a:bodyPr/>
          <a:lstStyle/>
          <a:p>
            <a:r>
              <a:rPr lang="en-GB" dirty="0" smtClean="0"/>
              <a:t>A term used to describe people with a large fat content. (Usually over 30% or more </a:t>
            </a:r>
            <a:r>
              <a:rPr lang="en-GB" dirty="0"/>
              <a:t>b</a:t>
            </a:r>
            <a:r>
              <a:rPr lang="en-GB" dirty="0" smtClean="0"/>
              <a:t>ody fat)</a:t>
            </a:r>
          </a:p>
          <a:p>
            <a:r>
              <a:rPr lang="en-GB" dirty="0" smtClean="0"/>
              <a:t>It is caused by an imbalance of calories consumed compared to energy expenditure.</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852936"/>
            <a:ext cx="5589240" cy="419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19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it calculated?</a:t>
            </a:r>
            <a:endParaRPr lang="en-GB" dirty="0"/>
          </a:p>
        </p:txBody>
      </p:sp>
      <p:sp>
        <p:nvSpPr>
          <p:cNvPr id="3" name="Content Placeholder 2"/>
          <p:cNvSpPr>
            <a:spLocks noGrp="1"/>
          </p:cNvSpPr>
          <p:nvPr>
            <p:ph sz="quarter" idx="1"/>
          </p:nvPr>
        </p:nvSpPr>
        <p:spPr/>
        <p:txBody>
          <a:bodyPr/>
          <a:lstStyle/>
          <a:p>
            <a:r>
              <a:rPr lang="en-GB" dirty="0" smtClean="0"/>
              <a:t>BMI</a:t>
            </a:r>
          </a:p>
          <a:p>
            <a:pPr marL="0" indent="0">
              <a:buNone/>
            </a:pPr>
            <a:r>
              <a:rPr lang="en-GB" dirty="0" smtClean="0"/>
              <a:t>(Body Mass Index)</a:t>
            </a:r>
          </a:p>
          <a:p>
            <a:pPr marL="0" indent="0">
              <a:buNone/>
            </a:pPr>
            <a:endParaRPr lang="en-GB" dirty="0"/>
          </a:p>
          <a:p>
            <a:pPr marL="0" indent="0">
              <a:buNone/>
            </a:pPr>
            <a:r>
              <a:rPr lang="en-GB" dirty="0" smtClean="0"/>
              <a:t>It compares your weight to your height.</a:t>
            </a:r>
          </a:p>
        </p:txBody>
      </p:sp>
    </p:spTree>
    <p:extLst>
      <p:ext uri="{BB962C8B-B14F-4D97-AF65-F5344CB8AC3E}">
        <p14:creationId xmlns:p14="http://schemas.microsoft.com/office/powerpoint/2010/main" val="1007504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8624393" cy="63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180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260648"/>
            <a:ext cx="7467600" cy="4873752"/>
          </a:xfrm>
        </p:spPr>
        <p:txBody>
          <a:bodyPr/>
          <a:lstStyle/>
          <a:p>
            <a:r>
              <a:rPr lang="en-GB" dirty="0" smtClean="0"/>
              <a:t>Ranges to know –</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GB" dirty="0" smtClean="0"/>
              <a:t>What is the problem with BMI scores? </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62622883"/>
              </p:ext>
            </p:extLst>
          </p:nvPr>
        </p:nvGraphicFramePr>
        <p:xfrm>
          <a:off x="467544" y="836712"/>
          <a:ext cx="7920880" cy="405045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810090">
                <a:tc>
                  <a:txBody>
                    <a:bodyPr/>
                    <a:lstStyle/>
                    <a:p>
                      <a:pPr algn="ctr"/>
                      <a:r>
                        <a:rPr lang="en-GB" sz="3200" dirty="0" smtClean="0"/>
                        <a:t>Score</a:t>
                      </a:r>
                      <a:endParaRPr lang="en-GB" sz="3200" dirty="0"/>
                    </a:p>
                  </a:txBody>
                  <a:tcPr/>
                </a:tc>
                <a:tc>
                  <a:txBody>
                    <a:bodyPr/>
                    <a:lstStyle/>
                    <a:p>
                      <a:pPr algn="ctr"/>
                      <a:r>
                        <a:rPr lang="en-GB" sz="3200" dirty="0" smtClean="0"/>
                        <a:t>Result</a:t>
                      </a:r>
                      <a:endParaRPr lang="en-GB" sz="3200" dirty="0"/>
                    </a:p>
                  </a:txBody>
                  <a:tcPr/>
                </a:tc>
                <a:extLst>
                  <a:ext uri="{0D108BD9-81ED-4DB2-BD59-A6C34878D82A}">
                    <a16:rowId xmlns:a16="http://schemas.microsoft.com/office/drawing/2014/main" val="10000"/>
                  </a:ext>
                </a:extLst>
              </a:tr>
              <a:tr h="810090">
                <a:tc>
                  <a:txBody>
                    <a:bodyPr/>
                    <a:lstStyle/>
                    <a:p>
                      <a:pPr algn="ctr"/>
                      <a:r>
                        <a:rPr lang="en-GB" sz="2800" dirty="0" smtClean="0"/>
                        <a:t>Less than 20</a:t>
                      </a:r>
                      <a:endParaRPr lang="en-GB" sz="2800" dirty="0"/>
                    </a:p>
                  </a:txBody>
                  <a:tcPr/>
                </a:tc>
                <a:tc>
                  <a:txBody>
                    <a:bodyPr/>
                    <a:lstStyle/>
                    <a:p>
                      <a:pPr algn="ctr"/>
                      <a:r>
                        <a:rPr lang="en-GB" sz="2800" dirty="0" smtClean="0"/>
                        <a:t>Underweight</a:t>
                      </a:r>
                      <a:endParaRPr lang="en-GB" sz="2800" dirty="0"/>
                    </a:p>
                  </a:txBody>
                  <a:tcPr/>
                </a:tc>
                <a:extLst>
                  <a:ext uri="{0D108BD9-81ED-4DB2-BD59-A6C34878D82A}">
                    <a16:rowId xmlns:a16="http://schemas.microsoft.com/office/drawing/2014/main" val="10001"/>
                  </a:ext>
                </a:extLst>
              </a:tr>
              <a:tr h="810090">
                <a:tc>
                  <a:txBody>
                    <a:bodyPr/>
                    <a:lstStyle/>
                    <a:p>
                      <a:pPr algn="ctr"/>
                      <a:r>
                        <a:rPr lang="en-GB" sz="2800" dirty="0" smtClean="0"/>
                        <a:t>20-25</a:t>
                      </a:r>
                      <a:endParaRPr lang="en-GB" sz="2800" dirty="0"/>
                    </a:p>
                  </a:txBody>
                  <a:tcPr/>
                </a:tc>
                <a:tc>
                  <a:txBody>
                    <a:bodyPr/>
                    <a:lstStyle/>
                    <a:p>
                      <a:pPr algn="ctr"/>
                      <a:r>
                        <a:rPr lang="en-GB" sz="2800" dirty="0" smtClean="0"/>
                        <a:t>Correct weight</a:t>
                      </a:r>
                      <a:endParaRPr lang="en-GB" sz="2800" dirty="0"/>
                    </a:p>
                  </a:txBody>
                  <a:tcPr/>
                </a:tc>
                <a:extLst>
                  <a:ext uri="{0D108BD9-81ED-4DB2-BD59-A6C34878D82A}">
                    <a16:rowId xmlns:a16="http://schemas.microsoft.com/office/drawing/2014/main" val="10002"/>
                  </a:ext>
                </a:extLst>
              </a:tr>
              <a:tr h="810090">
                <a:tc>
                  <a:txBody>
                    <a:bodyPr/>
                    <a:lstStyle/>
                    <a:p>
                      <a:pPr algn="ctr"/>
                      <a:r>
                        <a:rPr lang="en-GB" sz="2800" dirty="0" smtClean="0"/>
                        <a:t>25-30</a:t>
                      </a:r>
                      <a:endParaRPr lang="en-GB" sz="2800" dirty="0"/>
                    </a:p>
                  </a:txBody>
                  <a:tcPr/>
                </a:tc>
                <a:tc>
                  <a:txBody>
                    <a:bodyPr/>
                    <a:lstStyle/>
                    <a:p>
                      <a:pPr algn="ctr"/>
                      <a:r>
                        <a:rPr lang="en-GB" sz="2800" dirty="0" smtClean="0"/>
                        <a:t>Over weight</a:t>
                      </a:r>
                      <a:endParaRPr lang="en-GB" sz="2800" dirty="0"/>
                    </a:p>
                  </a:txBody>
                  <a:tcPr/>
                </a:tc>
                <a:extLst>
                  <a:ext uri="{0D108BD9-81ED-4DB2-BD59-A6C34878D82A}">
                    <a16:rowId xmlns:a16="http://schemas.microsoft.com/office/drawing/2014/main" val="10003"/>
                  </a:ext>
                </a:extLst>
              </a:tr>
              <a:tr h="810090">
                <a:tc>
                  <a:txBody>
                    <a:bodyPr/>
                    <a:lstStyle/>
                    <a:p>
                      <a:pPr algn="ctr"/>
                      <a:r>
                        <a:rPr lang="en-GB" sz="2800" dirty="0" smtClean="0"/>
                        <a:t>30+</a:t>
                      </a:r>
                      <a:endParaRPr lang="en-GB" sz="2800" dirty="0"/>
                    </a:p>
                  </a:txBody>
                  <a:tcPr/>
                </a:tc>
                <a:tc>
                  <a:txBody>
                    <a:bodyPr/>
                    <a:lstStyle/>
                    <a:p>
                      <a:pPr algn="ctr"/>
                      <a:r>
                        <a:rPr lang="en-GB" sz="2800" dirty="0" smtClean="0"/>
                        <a:t>Obese</a:t>
                      </a:r>
                      <a:endParaRPr lang="en-GB" sz="2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1249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71" y="7430"/>
            <a:ext cx="7467600" cy="1143000"/>
          </a:xfrm>
        </p:spPr>
        <p:txBody>
          <a:bodyPr/>
          <a:lstStyle/>
          <a:p>
            <a:r>
              <a:rPr lang="en-GB" dirty="0" smtClean="0"/>
              <a:t>The effects of obesity on fitness</a:t>
            </a:r>
            <a:endParaRPr lang="en-GB" dirty="0"/>
          </a:p>
        </p:txBody>
      </p:sp>
      <p:sp>
        <p:nvSpPr>
          <p:cNvPr id="3" name="Content Placeholder 2"/>
          <p:cNvSpPr>
            <a:spLocks noGrp="1"/>
          </p:cNvSpPr>
          <p:nvPr>
            <p:ph sz="quarter" idx="1"/>
          </p:nvPr>
        </p:nvSpPr>
        <p:spPr>
          <a:xfrm>
            <a:off x="4067944" y="1340768"/>
            <a:ext cx="4536504" cy="5069160"/>
          </a:xfrm>
        </p:spPr>
        <p:txBody>
          <a:bodyPr/>
          <a:lstStyle/>
          <a:p>
            <a:r>
              <a:rPr lang="en-GB" dirty="0" smtClean="0"/>
              <a:t>Limits CV fitness.</a:t>
            </a:r>
          </a:p>
          <a:p>
            <a:pPr marL="0" indent="0">
              <a:buNone/>
            </a:pPr>
            <a:r>
              <a:rPr lang="en-GB" dirty="0" smtClean="0">
                <a:solidFill>
                  <a:schemeClr val="accent3">
                    <a:lumMod val="60000"/>
                    <a:lumOff val="40000"/>
                  </a:schemeClr>
                </a:solidFill>
              </a:rPr>
              <a:t>Making activity over time difficult.</a:t>
            </a:r>
          </a:p>
          <a:p>
            <a:r>
              <a:rPr lang="en-GB" dirty="0" smtClean="0"/>
              <a:t>Limits flexibility</a:t>
            </a:r>
          </a:p>
          <a:p>
            <a:pPr marL="0" indent="0">
              <a:buNone/>
            </a:pPr>
            <a:r>
              <a:rPr lang="en-GB" dirty="0" smtClean="0">
                <a:solidFill>
                  <a:schemeClr val="accent3">
                    <a:lumMod val="60000"/>
                    <a:lumOff val="40000"/>
                  </a:schemeClr>
                </a:solidFill>
              </a:rPr>
              <a:t>Lacking full range of movement at joints when performing skills</a:t>
            </a:r>
          </a:p>
          <a:p>
            <a:r>
              <a:rPr lang="en-GB" dirty="0" smtClean="0"/>
              <a:t>Limits agility</a:t>
            </a:r>
          </a:p>
          <a:p>
            <a:pPr marL="0" indent="0">
              <a:buNone/>
            </a:pPr>
            <a:r>
              <a:rPr lang="en-GB" dirty="0" smtClean="0">
                <a:solidFill>
                  <a:schemeClr val="accent3">
                    <a:lumMod val="60000"/>
                    <a:lumOff val="40000"/>
                  </a:schemeClr>
                </a:solidFill>
              </a:rPr>
              <a:t>Difficult to change direction quickly</a:t>
            </a:r>
          </a:p>
          <a:p>
            <a:r>
              <a:rPr lang="en-GB" dirty="0" smtClean="0"/>
              <a:t>Limits speed/power</a:t>
            </a:r>
          </a:p>
          <a:p>
            <a:pPr marL="0" indent="0">
              <a:buNone/>
            </a:pPr>
            <a:r>
              <a:rPr lang="en-GB" dirty="0" smtClean="0">
                <a:solidFill>
                  <a:schemeClr val="accent3">
                    <a:lumMod val="60000"/>
                    <a:lumOff val="40000"/>
                  </a:schemeClr>
                </a:solidFill>
              </a:rPr>
              <a:t>Difficult to react quickly to produce force.</a:t>
            </a:r>
            <a:endParaRPr lang="en-GB" dirty="0">
              <a:solidFill>
                <a:schemeClr val="accent3">
                  <a:lumMod val="60000"/>
                  <a:lumOff val="4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44824"/>
            <a:ext cx="368161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05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Define Health ……….</a:t>
            </a:r>
            <a:endParaRPr lang="en-GB" dirty="0"/>
          </a:p>
        </p:txBody>
      </p:sp>
      <p:sp>
        <p:nvSpPr>
          <p:cNvPr id="3" name="Content Placeholder 2"/>
          <p:cNvSpPr>
            <a:spLocks noGrp="1"/>
          </p:cNvSpPr>
          <p:nvPr>
            <p:ph sz="quarter" idx="1"/>
          </p:nvPr>
        </p:nvSpPr>
        <p:spPr/>
        <p:txBody>
          <a:bodyPr/>
          <a:lstStyle/>
          <a:p>
            <a:endParaRPr lang="en-GB"/>
          </a:p>
        </p:txBody>
      </p:sp>
    </p:spTree>
    <p:extLst>
      <p:ext uri="{BB962C8B-B14F-4D97-AF65-F5344CB8AC3E}">
        <p14:creationId xmlns:p14="http://schemas.microsoft.com/office/powerpoint/2010/main" val="2586260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7467600" cy="1143000"/>
          </a:xfrm>
        </p:spPr>
        <p:txBody>
          <a:bodyPr/>
          <a:lstStyle/>
          <a:p>
            <a:r>
              <a:rPr lang="en-GB" dirty="0" smtClean="0"/>
              <a:t>Effects on Health and well being.</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96248919"/>
              </p:ext>
            </p:extLst>
          </p:nvPr>
        </p:nvGraphicFramePr>
        <p:xfrm>
          <a:off x="395536" y="1052736"/>
          <a:ext cx="8003232" cy="4925144"/>
        </p:xfrm>
        <a:graphic>
          <a:graphicData uri="http://schemas.openxmlformats.org/drawingml/2006/table">
            <a:tbl>
              <a:tblPr firstRow="1" bandRow="1">
                <a:tableStyleId>{5C22544A-7EE6-4342-B048-85BDC9FD1C3A}</a:tableStyleId>
              </a:tblPr>
              <a:tblGrid>
                <a:gridCol w="2667744">
                  <a:extLst>
                    <a:ext uri="{9D8B030D-6E8A-4147-A177-3AD203B41FA5}">
                      <a16:colId xmlns:a16="http://schemas.microsoft.com/office/drawing/2014/main" val="20000"/>
                    </a:ext>
                  </a:extLst>
                </a:gridCol>
                <a:gridCol w="2667744">
                  <a:extLst>
                    <a:ext uri="{9D8B030D-6E8A-4147-A177-3AD203B41FA5}">
                      <a16:colId xmlns:a16="http://schemas.microsoft.com/office/drawing/2014/main" val="20001"/>
                    </a:ext>
                  </a:extLst>
                </a:gridCol>
                <a:gridCol w="2667744">
                  <a:extLst>
                    <a:ext uri="{9D8B030D-6E8A-4147-A177-3AD203B41FA5}">
                      <a16:colId xmlns:a16="http://schemas.microsoft.com/office/drawing/2014/main" val="20002"/>
                    </a:ext>
                  </a:extLst>
                </a:gridCol>
              </a:tblGrid>
              <a:tr h="422486">
                <a:tc>
                  <a:txBody>
                    <a:bodyPr/>
                    <a:lstStyle/>
                    <a:p>
                      <a:pPr algn="ctr"/>
                      <a:r>
                        <a:rPr lang="en-GB" sz="2000" dirty="0" smtClean="0"/>
                        <a:t>Physical</a:t>
                      </a:r>
                      <a:endParaRPr lang="en-GB" sz="2000" dirty="0"/>
                    </a:p>
                  </a:txBody>
                  <a:tcPr/>
                </a:tc>
                <a:tc>
                  <a:txBody>
                    <a:bodyPr/>
                    <a:lstStyle/>
                    <a:p>
                      <a:pPr algn="ctr"/>
                      <a:r>
                        <a:rPr lang="en-GB" sz="2000" dirty="0" smtClean="0"/>
                        <a:t>Mental</a:t>
                      </a:r>
                      <a:endParaRPr lang="en-GB" sz="2000" dirty="0"/>
                    </a:p>
                  </a:txBody>
                  <a:tcPr/>
                </a:tc>
                <a:tc>
                  <a:txBody>
                    <a:bodyPr/>
                    <a:lstStyle/>
                    <a:p>
                      <a:pPr algn="ctr"/>
                      <a:r>
                        <a:rPr lang="en-GB" sz="2000" dirty="0" smtClean="0"/>
                        <a:t>Social</a:t>
                      </a:r>
                      <a:endParaRPr lang="en-GB" sz="2000" dirty="0"/>
                    </a:p>
                  </a:txBody>
                  <a:tcPr/>
                </a:tc>
                <a:extLst>
                  <a:ext uri="{0D108BD9-81ED-4DB2-BD59-A6C34878D82A}">
                    <a16:rowId xmlns:a16="http://schemas.microsoft.com/office/drawing/2014/main" val="10000"/>
                  </a:ext>
                </a:extLst>
              </a:tr>
              <a:tr h="729222">
                <a:tc>
                  <a:txBody>
                    <a:bodyPr/>
                    <a:lstStyle/>
                    <a:p>
                      <a:pPr algn="ctr"/>
                      <a:r>
                        <a:rPr lang="en-GB" sz="2000" dirty="0" smtClean="0"/>
                        <a:t>Development of cancer</a:t>
                      </a:r>
                      <a:endParaRPr lang="en-GB" sz="2000" dirty="0"/>
                    </a:p>
                  </a:txBody>
                  <a:tcPr/>
                </a:tc>
                <a:tc>
                  <a:txBody>
                    <a:bodyPr/>
                    <a:lstStyle/>
                    <a:p>
                      <a:pPr algn="ctr"/>
                      <a:endParaRPr lang="en-GB" sz="2000" dirty="0"/>
                    </a:p>
                  </a:txBody>
                  <a:tcPr/>
                </a:tc>
                <a:tc>
                  <a:txBody>
                    <a:bodyPr/>
                    <a:lstStyle/>
                    <a:p>
                      <a:pPr algn="ctr"/>
                      <a:endParaRPr lang="en-GB" sz="2000" dirty="0"/>
                    </a:p>
                  </a:txBody>
                  <a:tcPr/>
                </a:tc>
                <a:extLst>
                  <a:ext uri="{0D108BD9-81ED-4DB2-BD59-A6C34878D82A}">
                    <a16:rowId xmlns:a16="http://schemas.microsoft.com/office/drawing/2014/main" val="10001"/>
                  </a:ext>
                </a:extLst>
              </a:tr>
              <a:tr h="422486">
                <a:tc>
                  <a:txBody>
                    <a:bodyPr/>
                    <a:lstStyle/>
                    <a:p>
                      <a:pPr algn="ctr"/>
                      <a:r>
                        <a:rPr lang="en-GB" sz="2000" dirty="0" smtClean="0"/>
                        <a:t>Heart disease/attack</a:t>
                      </a:r>
                      <a:endParaRPr lang="en-GB" sz="2000" dirty="0"/>
                    </a:p>
                  </a:txBody>
                  <a:tcPr/>
                </a:tc>
                <a:tc>
                  <a:txBody>
                    <a:bodyPr/>
                    <a:lstStyle/>
                    <a:p>
                      <a:pPr algn="ctr"/>
                      <a:endParaRPr lang="en-GB" sz="2000" dirty="0"/>
                    </a:p>
                  </a:txBody>
                  <a:tcPr/>
                </a:tc>
                <a:tc>
                  <a:txBody>
                    <a:bodyPr/>
                    <a:lstStyle/>
                    <a:p>
                      <a:pPr algn="ctr"/>
                      <a:endParaRPr lang="en-GB" sz="2000" dirty="0"/>
                    </a:p>
                  </a:txBody>
                  <a:tcPr/>
                </a:tc>
                <a:extLst>
                  <a:ext uri="{0D108BD9-81ED-4DB2-BD59-A6C34878D82A}">
                    <a16:rowId xmlns:a16="http://schemas.microsoft.com/office/drawing/2014/main" val="10002"/>
                  </a:ext>
                </a:extLst>
              </a:tr>
              <a:tr h="1354270">
                <a:tc>
                  <a:txBody>
                    <a:bodyPr/>
                    <a:lstStyle/>
                    <a:p>
                      <a:pPr algn="ctr"/>
                      <a:r>
                        <a:rPr lang="en-GB" sz="2000" dirty="0" smtClean="0"/>
                        <a:t>Hypertension</a:t>
                      </a:r>
                      <a:endParaRPr lang="en-GB" sz="2000" dirty="0"/>
                    </a:p>
                  </a:txBody>
                  <a:tcPr/>
                </a:tc>
                <a:tc>
                  <a:txBody>
                    <a:bodyPr/>
                    <a:lstStyle/>
                    <a:p>
                      <a:pPr algn="ctr"/>
                      <a:endParaRPr lang="en-GB" sz="2000" dirty="0"/>
                    </a:p>
                  </a:txBody>
                  <a:tcPr/>
                </a:tc>
                <a:tc>
                  <a:txBody>
                    <a:bodyPr/>
                    <a:lstStyle/>
                    <a:p>
                      <a:pPr algn="ctr"/>
                      <a:endParaRPr lang="en-GB" sz="2000" dirty="0"/>
                    </a:p>
                  </a:txBody>
                  <a:tcPr/>
                </a:tc>
                <a:extLst>
                  <a:ext uri="{0D108BD9-81ED-4DB2-BD59-A6C34878D82A}">
                    <a16:rowId xmlns:a16="http://schemas.microsoft.com/office/drawing/2014/main" val="10003"/>
                  </a:ext>
                </a:extLst>
              </a:tr>
              <a:tr h="422486">
                <a:tc>
                  <a:txBody>
                    <a:bodyPr/>
                    <a:lstStyle/>
                    <a:p>
                      <a:pPr algn="ctr"/>
                      <a:r>
                        <a:rPr lang="en-GB" sz="2000" dirty="0" smtClean="0"/>
                        <a:t>Diabetes</a:t>
                      </a:r>
                      <a:endParaRPr lang="en-GB" sz="2000" dirty="0"/>
                    </a:p>
                  </a:txBody>
                  <a:tcPr/>
                </a:tc>
                <a:tc>
                  <a:txBody>
                    <a:bodyPr/>
                    <a:lstStyle/>
                    <a:p>
                      <a:pPr algn="ctr"/>
                      <a:endParaRPr lang="en-GB" sz="2000" dirty="0"/>
                    </a:p>
                  </a:txBody>
                  <a:tcPr/>
                </a:tc>
                <a:tc>
                  <a:txBody>
                    <a:bodyPr/>
                    <a:lstStyle/>
                    <a:p>
                      <a:pPr algn="ctr"/>
                      <a:endParaRPr lang="en-GB" sz="2000" dirty="0"/>
                    </a:p>
                  </a:txBody>
                  <a:tcPr/>
                </a:tc>
                <a:extLst>
                  <a:ext uri="{0D108BD9-81ED-4DB2-BD59-A6C34878D82A}">
                    <a16:rowId xmlns:a16="http://schemas.microsoft.com/office/drawing/2014/main" val="10004"/>
                  </a:ext>
                </a:extLst>
              </a:tr>
              <a:tr h="422486">
                <a:tc>
                  <a:txBody>
                    <a:bodyPr/>
                    <a:lstStyle/>
                    <a:p>
                      <a:pPr algn="ctr"/>
                      <a:r>
                        <a:rPr lang="en-GB" sz="2000" dirty="0" smtClean="0"/>
                        <a:t>High cholesterol</a:t>
                      </a:r>
                      <a:endParaRPr lang="en-GB" sz="2000" dirty="0"/>
                    </a:p>
                  </a:txBody>
                  <a:tcPr/>
                </a:tc>
                <a:tc>
                  <a:txBody>
                    <a:bodyPr/>
                    <a:lstStyle/>
                    <a:p>
                      <a:pPr algn="ctr"/>
                      <a:endParaRPr lang="en-GB" sz="2000"/>
                    </a:p>
                  </a:txBody>
                  <a:tcPr/>
                </a:tc>
                <a:tc>
                  <a:txBody>
                    <a:bodyPr/>
                    <a:lstStyle/>
                    <a:p>
                      <a:pPr algn="ctr"/>
                      <a:endParaRPr lang="en-GB" sz="2000" dirty="0"/>
                    </a:p>
                  </a:txBody>
                  <a:tcPr/>
                </a:tc>
                <a:extLst>
                  <a:ext uri="{0D108BD9-81ED-4DB2-BD59-A6C34878D82A}">
                    <a16:rowId xmlns:a16="http://schemas.microsoft.com/office/drawing/2014/main" val="10005"/>
                  </a:ext>
                </a:extLst>
              </a:tr>
              <a:tr h="422486">
                <a:tc>
                  <a:txBody>
                    <a:bodyPr/>
                    <a:lstStyle/>
                    <a:p>
                      <a:pPr algn="ctr"/>
                      <a:r>
                        <a:rPr lang="en-GB" sz="2000" dirty="0" smtClean="0"/>
                        <a:t>High</a:t>
                      </a:r>
                      <a:r>
                        <a:rPr lang="en-GB" sz="2000" baseline="0" dirty="0" smtClean="0"/>
                        <a:t> injury risk</a:t>
                      </a:r>
                    </a:p>
                  </a:txBody>
                  <a:tcPr/>
                </a:tc>
                <a:tc>
                  <a:txBody>
                    <a:bodyPr/>
                    <a:lstStyle/>
                    <a:p>
                      <a:pPr algn="ctr"/>
                      <a:endParaRPr lang="en-GB" sz="2000"/>
                    </a:p>
                  </a:txBody>
                  <a:tcPr/>
                </a:tc>
                <a:tc>
                  <a:txBody>
                    <a:bodyPr/>
                    <a:lstStyle/>
                    <a:p>
                      <a:pPr algn="ctr"/>
                      <a:endParaRPr lang="en-GB" sz="2000" dirty="0"/>
                    </a:p>
                  </a:txBody>
                  <a:tcPr/>
                </a:tc>
                <a:extLst>
                  <a:ext uri="{0D108BD9-81ED-4DB2-BD59-A6C34878D82A}">
                    <a16:rowId xmlns:a16="http://schemas.microsoft.com/office/drawing/2014/main" val="10006"/>
                  </a:ext>
                </a:extLst>
              </a:tr>
              <a:tr h="729222">
                <a:tc>
                  <a:txBody>
                    <a:bodyPr/>
                    <a:lstStyle/>
                    <a:p>
                      <a:pPr algn="ctr"/>
                      <a:r>
                        <a:rPr lang="en-GB" sz="2000" baseline="0" dirty="0" smtClean="0"/>
                        <a:t>Not enjoy being active</a:t>
                      </a:r>
                    </a:p>
                  </a:txBody>
                  <a:tcPr/>
                </a:tc>
                <a:tc>
                  <a:txBody>
                    <a:bodyPr/>
                    <a:lstStyle/>
                    <a:p>
                      <a:pPr algn="ctr"/>
                      <a:endParaRPr lang="en-GB" sz="2000"/>
                    </a:p>
                  </a:txBody>
                  <a:tcPr/>
                </a:tc>
                <a:tc>
                  <a:txBody>
                    <a:bodyPr/>
                    <a:lstStyle/>
                    <a:p>
                      <a:pPr algn="ctr"/>
                      <a:endParaRPr lang="en-GB"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39311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7467600" cy="1143000"/>
          </a:xfrm>
        </p:spPr>
        <p:txBody>
          <a:bodyPr/>
          <a:lstStyle/>
          <a:p>
            <a:r>
              <a:rPr lang="en-GB" dirty="0" smtClean="0"/>
              <a:t>Effects on Health and well being.</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45046389"/>
              </p:ext>
            </p:extLst>
          </p:nvPr>
        </p:nvGraphicFramePr>
        <p:xfrm>
          <a:off x="395536" y="1052736"/>
          <a:ext cx="8003232" cy="4925144"/>
        </p:xfrm>
        <a:graphic>
          <a:graphicData uri="http://schemas.openxmlformats.org/drawingml/2006/table">
            <a:tbl>
              <a:tblPr firstRow="1" bandRow="1">
                <a:tableStyleId>{5C22544A-7EE6-4342-B048-85BDC9FD1C3A}</a:tableStyleId>
              </a:tblPr>
              <a:tblGrid>
                <a:gridCol w="2667744">
                  <a:extLst>
                    <a:ext uri="{9D8B030D-6E8A-4147-A177-3AD203B41FA5}">
                      <a16:colId xmlns:a16="http://schemas.microsoft.com/office/drawing/2014/main" val="20000"/>
                    </a:ext>
                  </a:extLst>
                </a:gridCol>
                <a:gridCol w="2667744">
                  <a:extLst>
                    <a:ext uri="{9D8B030D-6E8A-4147-A177-3AD203B41FA5}">
                      <a16:colId xmlns:a16="http://schemas.microsoft.com/office/drawing/2014/main" val="20001"/>
                    </a:ext>
                  </a:extLst>
                </a:gridCol>
                <a:gridCol w="2667744">
                  <a:extLst>
                    <a:ext uri="{9D8B030D-6E8A-4147-A177-3AD203B41FA5}">
                      <a16:colId xmlns:a16="http://schemas.microsoft.com/office/drawing/2014/main" val="20002"/>
                    </a:ext>
                  </a:extLst>
                </a:gridCol>
              </a:tblGrid>
              <a:tr h="422486">
                <a:tc>
                  <a:txBody>
                    <a:bodyPr/>
                    <a:lstStyle/>
                    <a:p>
                      <a:pPr algn="ctr"/>
                      <a:r>
                        <a:rPr lang="en-GB" sz="2000" dirty="0" smtClean="0"/>
                        <a:t>Physical</a:t>
                      </a:r>
                      <a:endParaRPr lang="en-GB" sz="2000" dirty="0"/>
                    </a:p>
                  </a:txBody>
                  <a:tcPr/>
                </a:tc>
                <a:tc>
                  <a:txBody>
                    <a:bodyPr/>
                    <a:lstStyle/>
                    <a:p>
                      <a:pPr algn="ctr"/>
                      <a:r>
                        <a:rPr lang="en-GB" sz="2000" dirty="0" smtClean="0"/>
                        <a:t>Mental</a:t>
                      </a:r>
                      <a:endParaRPr lang="en-GB" sz="2000" dirty="0"/>
                    </a:p>
                  </a:txBody>
                  <a:tcPr/>
                </a:tc>
                <a:tc>
                  <a:txBody>
                    <a:bodyPr/>
                    <a:lstStyle/>
                    <a:p>
                      <a:pPr algn="ctr"/>
                      <a:r>
                        <a:rPr lang="en-GB" sz="2000" dirty="0" smtClean="0"/>
                        <a:t>Social</a:t>
                      </a:r>
                      <a:endParaRPr lang="en-GB" sz="2000" dirty="0"/>
                    </a:p>
                  </a:txBody>
                  <a:tcPr/>
                </a:tc>
                <a:extLst>
                  <a:ext uri="{0D108BD9-81ED-4DB2-BD59-A6C34878D82A}">
                    <a16:rowId xmlns:a16="http://schemas.microsoft.com/office/drawing/2014/main" val="10000"/>
                  </a:ext>
                </a:extLst>
              </a:tr>
              <a:tr h="729222">
                <a:tc>
                  <a:txBody>
                    <a:bodyPr/>
                    <a:lstStyle/>
                    <a:p>
                      <a:pPr algn="ctr"/>
                      <a:r>
                        <a:rPr lang="en-GB" sz="2000" dirty="0" smtClean="0"/>
                        <a:t>Development of cancer</a:t>
                      </a:r>
                      <a:endParaRPr lang="en-GB" sz="2000" dirty="0"/>
                    </a:p>
                  </a:txBody>
                  <a:tcPr/>
                </a:tc>
                <a:tc>
                  <a:txBody>
                    <a:bodyPr/>
                    <a:lstStyle/>
                    <a:p>
                      <a:pPr algn="ctr"/>
                      <a:r>
                        <a:rPr lang="en-GB" sz="2000" dirty="0" smtClean="0"/>
                        <a:t>Depression</a:t>
                      </a:r>
                      <a:endParaRPr lang="en-GB" sz="2000" dirty="0"/>
                    </a:p>
                  </a:txBody>
                  <a:tcPr/>
                </a:tc>
                <a:tc>
                  <a:txBody>
                    <a:bodyPr/>
                    <a:lstStyle/>
                    <a:p>
                      <a:pPr algn="ctr"/>
                      <a:endParaRPr lang="en-GB" sz="2000" dirty="0"/>
                    </a:p>
                  </a:txBody>
                  <a:tcPr/>
                </a:tc>
                <a:extLst>
                  <a:ext uri="{0D108BD9-81ED-4DB2-BD59-A6C34878D82A}">
                    <a16:rowId xmlns:a16="http://schemas.microsoft.com/office/drawing/2014/main" val="10001"/>
                  </a:ext>
                </a:extLst>
              </a:tr>
              <a:tr h="422486">
                <a:tc>
                  <a:txBody>
                    <a:bodyPr/>
                    <a:lstStyle/>
                    <a:p>
                      <a:pPr algn="ctr"/>
                      <a:r>
                        <a:rPr lang="en-GB" sz="2000" dirty="0" smtClean="0"/>
                        <a:t>Heart disease/attack</a:t>
                      </a:r>
                      <a:endParaRPr lang="en-GB" sz="2000" dirty="0"/>
                    </a:p>
                  </a:txBody>
                  <a:tcPr/>
                </a:tc>
                <a:tc>
                  <a:txBody>
                    <a:bodyPr/>
                    <a:lstStyle/>
                    <a:p>
                      <a:pPr algn="ctr"/>
                      <a:r>
                        <a:rPr lang="en-GB" sz="2000" dirty="0" smtClean="0"/>
                        <a:t>Loss of confidence</a:t>
                      </a:r>
                      <a:endParaRPr lang="en-GB" sz="2000" dirty="0"/>
                    </a:p>
                  </a:txBody>
                  <a:tcPr/>
                </a:tc>
                <a:tc>
                  <a:txBody>
                    <a:bodyPr/>
                    <a:lstStyle/>
                    <a:p>
                      <a:pPr algn="ctr"/>
                      <a:endParaRPr lang="en-GB" sz="2000" dirty="0"/>
                    </a:p>
                  </a:txBody>
                  <a:tcPr/>
                </a:tc>
                <a:extLst>
                  <a:ext uri="{0D108BD9-81ED-4DB2-BD59-A6C34878D82A}">
                    <a16:rowId xmlns:a16="http://schemas.microsoft.com/office/drawing/2014/main" val="10002"/>
                  </a:ext>
                </a:extLst>
              </a:tr>
              <a:tr h="1354270">
                <a:tc>
                  <a:txBody>
                    <a:bodyPr/>
                    <a:lstStyle/>
                    <a:p>
                      <a:pPr algn="ctr"/>
                      <a:r>
                        <a:rPr lang="en-GB" sz="2000" dirty="0" smtClean="0"/>
                        <a:t>Hypertension</a:t>
                      </a:r>
                      <a:endParaRPr lang="en-GB" sz="2000" dirty="0"/>
                    </a:p>
                  </a:txBody>
                  <a:tcPr/>
                </a:tc>
                <a:tc>
                  <a:txBody>
                    <a:bodyPr/>
                    <a:lstStyle/>
                    <a:p>
                      <a:pPr algn="ctr"/>
                      <a:r>
                        <a:rPr lang="en-GB" sz="2000" dirty="0" smtClean="0"/>
                        <a:t>Cannot contribute to society</a:t>
                      </a:r>
                      <a:endParaRPr lang="en-GB" sz="2000" dirty="0"/>
                    </a:p>
                  </a:txBody>
                  <a:tcPr/>
                </a:tc>
                <a:tc>
                  <a:txBody>
                    <a:bodyPr/>
                    <a:lstStyle/>
                    <a:p>
                      <a:pPr algn="ctr"/>
                      <a:endParaRPr lang="en-GB" sz="2000" dirty="0"/>
                    </a:p>
                  </a:txBody>
                  <a:tcPr/>
                </a:tc>
                <a:extLst>
                  <a:ext uri="{0D108BD9-81ED-4DB2-BD59-A6C34878D82A}">
                    <a16:rowId xmlns:a16="http://schemas.microsoft.com/office/drawing/2014/main" val="10003"/>
                  </a:ext>
                </a:extLst>
              </a:tr>
              <a:tr h="422486">
                <a:tc>
                  <a:txBody>
                    <a:bodyPr/>
                    <a:lstStyle/>
                    <a:p>
                      <a:pPr algn="ctr"/>
                      <a:r>
                        <a:rPr lang="en-GB" sz="2000" dirty="0" smtClean="0"/>
                        <a:t>Diabetes</a:t>
                      </a:r>
                      <a:endParaRPr lang="en-GB" sz="2000" dirty="0"/>
                    </a:p>
                  </a:txBody>
                  <a:tcPr/>
                </a:tc>
                <a:tc>
                  <a:txBody>
                    <a:bodyPr/>
                    <a:lstStyle/>
                    <a:p>
                      <a:pPr algn="ctr"/>
                      <a:endParaRPr lang="en-GB" sz="2000" dirty="0"/>
                    </a:p>
                  </a:txBody>
                  <a:tcPr/>
                </a:tc>
                <a:tc>
                  <a:txBody>
                    <a:bodyPr/>
                    <a:lstStyle/>
                    <a:p>
                      <a:pPr algn="ctr"/>
                      <a:endParaRPr lang="en-GB" sz="2000" dirty="0"/>
                    </a:p>
                  </a:txBody>
                  <a:tcPr/>
                </a:tc>
                <a:extLst>
                  <a:ext uri="{0D108BD9-81ED-4DB2-BD59-A6C34878D82A}">
                    <a16:rowId xmlns:a16="http://schemas.microsoft.com/office/drawing/2014/main" val="10004"/>
                  </a:ext>
                </a:extLst>
              </a:tr>
              <a:tr h="422486">
                <a:tc>
                  <a:txBody>
                    <a:bodyPr/>
                    <a:lstStyle/>
                    <a:p>
                      <a:pPr algn="ctr"/>
                      <a:r>
                        <a:rPr lang="en-GB" sz="2000" dirty="0" smtClean="0"/>
                        <a:t>High cholesterol</a:t>
                      </a:r>
                      <a:endParaRPr lang="en-GB" sz="2000" dirty="0"/>
                    </a:p>
                  </a:txBody>
                  <a:tcPr/>
                </a:tc>
                <a:tc>
                  <a:txBody>
                    <a:bodyPr/>
                    <a:lstStyle/>
                    <a:p>
                      <a:pPr algn="ctr"/>
                      <a:endParaRPr lang="en-GB" sz="2000"/>
                    </a:p>
                  </a:txBody>
                  <a:tcPr/>
                </a:tc>
                <a:tc>
                  <a:txBody>
                    <a:bodyPr/>
                    <a:lstStyle/>
                    <a:p>
                      <a:pPr algn="ctr"/>
                      <a:endParaRPr lang="en-GB" sz="2000" dirty="0"/>
                    </a:p>
                  </a:txBody>
                  <a:tcPr/>
                </a:tc>
                <a:extLst>
                  <a:ext uri="{0D108BD9-81ED-4DB2-BD59-A6C34878D82A}">
                    <a16:rowId xmlns:a16="http://schemas.microsoft.com/office/drawing/2014/main" val="10005"/>
                  </a:ext>
                </a:extLst>
              </a:tr>
              <a:tr h="422486">
                <a:tc>
                  <a:txBody>
                    <a:bodyPr/>
                    <a:lstStyle/>
                    <a:p>
                      <a:pPr algn="ctr"/>
                      <a:r>
                        <a:rPr lang="en-GB" sz="2000" dirty="0" smtClean="0"/>
                        <a:t>High</a:t>
                      </a:r>
                      <a:r>
                        <a:rPr lang="en-GB" sz="2000" baseline="0" dirty="0" smtClean="0"/>
                        <a:t> injury risk</a:t>
                      </a:r>
                    </a:p>
                  </a:txBody>
                  <a:tcPr/>
                </a:tc>
                <a:tc>
                  <a:txBody>
                    <a:bodyPr/>
                    <a:lstStyle/>
                    <a:p>
                      <a:pPr algn="ctr"/>
                      <a:endParaRPr lang="en-GB" sz="2000"/>
                    </a:p>
                  </a:txBody>
                  <a:tcPr/>
                </a:tc>
                <a:tc>
                  <a:txBody>
                    <a:bodyPr/>
                    <a:lstStyle/>
                    <a:p>
                      <a:pPr algn="ctr"/>
                      <a:endParaRPr lang="en-GB" sz="2000" dirty="0"/>
                    </a:p>
                  </a:txBody>
                  <a:tcPr/>
                </a:tc>
                <a:extLst>
                  <a:ext uri="{0D108BD9-81ED-4DB2-BD59-A6C34878D82A}">
                    <a16:rowId xmlns:a16="http://schemas.microsoft.com/office/drawing/2014/main" val="10006"/>
                  </a:ext>
                </a:extLst>
              </a:tr>
              <a:tr h="729222">
                <a:tc>
                  <a:txBody>
                    <a:bodyPr/>
                    <a:lstStyle/>
                    <a:p>
                      <a:pPr algn="ctr"/>
                      <a:r>
                        <a:rPr lang="en-GB" sz="2000" baseline="0" dirty="0" smtClean="0"/>
                        <a:t>Not enjoy being active</a:t>
                      </a:r>
                    </a:p>
                  </a:txBody>
                  <a:tcPr/>
                </a:tc>
                <a:tc>
                  <a:txBody>
                    <a:bodyPr/>
                    <a:lstStyle/>
                    <a:p>
                      <a:pPr algn="ctr"/>
                      <a:endParaRPr lang="en-GB" sz="2000"/>
                    </a:p>
                  </a:txBody>
                  <a:tcPr/>
                </a:tc>
                <a:tc>
                  <a:txBody>
                    <a:bodyPr/>
                    <a:lstStyle/>
                    <a:p>
                      <a:pPr algn="ctr"/>
                      <a:endParaRPr lang="en-GB"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83149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7467600" cy="1143000"/>
          </a:xfrm>
        </p:spPr>
        <p:txBody>
          <a:bodyPr/>
          <a:lstStyle/>
          <a:p>
            <a:r>
              <a:rPr lang="en-GB" dirty="0" smtClean="0"/>
              <a:t>Effects on Health and well being.</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06754182"/>
              </p:ext>
            </p:extLst>
          </p:nvPr>
        </p:nvGraphicFramePr>
        <p:xfrm>
          <a:off x="395536" y="1052736"/>
          <a:ext cx="8003232" cy="5203698"/>
        </p:xfrm>
        <a:graphic>
          <a:graphicData uri="http://schemas.openxmlformats.org/drawingml/2006/table">
            <a:tbl>
              <a:tblPr firstRow="1" bandRow="1">
                <a:tableStyleId>{5C22544A-7EE6-4342-B048-85BDC9FD1C3A}</a:tableStyleId>
              </a:tblPr>
              <a:tblGrid>
                <a:gridCol w="2667744">
                  <a:extLst>
                    <a:ext uri="{9D8B030D-6E8A-4147-A177-3AD203B41FA5}">
                      <a16:colId xmlns:a16="http://schemas.microsoft.com/office/drawing/2014/main" val="20000"/>
                    </a:ext>
                  </a:extLst>
                </a:gridCol>
                <a:gridCol w="2667744">
                  <a:extLst>
                    <a:ext uri="{9D8B030D-6E8A-4147-A177-3AD203B41FA5}">
                      <a16:colId xmlns:a16="http://schemas.microsoft.com/office/drawing/2014/main" val="20001"/>
                    </a:ext>
                  </a:extLst>
                </a:gridCol>
                <a:gridCol w="2667744">
                  <a:extLst>
                    <a:ext uri="{9D8B030D-6E8A-4147-A177-3AD203B41FA5}">
                      <a16:colId xmlns:a16="http://schemas.microsoft.com/office/drawing/2014/main" val="20002"/>
                    </a:ext>
                  </a:extLst>
                </a:gridCol>
              </a:tblGrid>
              <a:tr h="422486">
                <a:tc>
                  <a:txBody>
                    <a:bodyPr/>
                    <a:lstStyle/>
                    <a:p>
                      <a:pPr algn="ctr"/>
                      <a:r>
                        <a:rPr lang="en-GB" sz="2000" dirty="0" smtClean="0"/>
                        <a:t>Physical</a:t>
                      </a:r>
                      <a:endParaRPr lang="en-GB" sz="2000" dirty="0"/>
                    </a:p>
                  </a:txBody>
                  <a:tcPr/>
                </a:tc>
                <a:tc>
                  <a:txBody>
                    <a:bodyPr/>
                    <a:lstStyle/>
                    <a:p>
                      <a:pPr algn="ctr"/>
                      <a:r>
                        <a:rPr lang="en-GB" sz="2000" dirty="0" smtClean="0"/>
                        <a:t>Mental</a:t>
                      </a:r>
                      <a:endParaRPr lang="en-GB" sz="2000" dirty="0"/>
                    </a:p>
                  </a:txBody>
                  <a:tcPr/>
                </a:tc>
                <a:tc>
                  <a:txBody>
                    <a:bodyPr/>
                    <a:lstStyle/>
                    <a:p>
                      <a:pPr algn="ctr"/>
                      <a:r>
                        <a:rPr lang="en-GB" sz="2000" dirty="0" smtClean="0"/>
                        <a:t>Social</a:t>
                      </a:r>
                      <a:endParaRPr lang="en-GB" sz="2000" dirty="0"/>
                    </a:p>
                  </a:txBody>
                  <a:tcPr/>
                </a:tc>
                <a:extLst>
                  <a:ext uri="{0D108BD9-81ED-4DB2-BD59-A6C34878D82A}">
                    <a16:rowId xmlns:a16="http://schemas.microsoft.com/office/drawing/2014/main" val="10000"/>
                  </a:ext>
                </a:extLst>
              </a:tr>
              <a:tr h="729222">
                <a:tc>
                  <a:txBody>
                    <a:bodyPr/>
                    <a:lstStyle/>
                    <a:p>
                      <a:pPr algn="ctr"/>
                      <a:r>
                        <a:rPr lang="en-GB" sz="2000" dirty="0" smtClean="0"/>
                        <a:t>Development of cancer</a:t>
                      </a:r>
                      <a:endParaRPr lang="en-GB" sz="2000" dirty="0"/>
                    </a:p>
                  </a:txBody>
                  <a:tcPr/>
                </a:tc>
                <a:tc>
                  <a:txBody>
                    <a:bodyPr/>
                    <a:lstStyle/>
                    <a:p>
                      <a:pPr algn="ctr"/>
                      <a:r>
                        <a:rPr lang="en-GB" sz="2000" dirty="0" smtClean="0"/>
                        <a:t>Depression</a:t>
                      </a:r>
                      <a:endParaRPr lang="en-GB" sz="2000" dirty="0"/>
                    </a:p>
                  </a:txBody>
                  <a:tcPr/>
                </a:tc>
                <a:tc>
                  <a:txBody>
                    <a:bodyPr/>
                    <a:lstStyle/>
                    <a:p>
                      <a:pPr algn="ctr"/>
                      <a:r>
                        <a:rPr lang="en-GB" sz="2000" dirty="0" smtClean="0"/>
                        <a:t>Inability to socialise</a:t>
                      </a:r>
                      <a:endParaRPr lang="en-GB" sz="2000" dirty="0"/>
                    </a:p>
                  </a:txBody>
                  <a:tcPr/>
                </a:tc>
                <a:extLst>
                  <a:ext uri="{0D108BD9-81ED-4DB2-BD59-A6C34878D82A}">
                    <a16:rowId xmlns:a16="http://schemas.microsoft.com/office/drawing/2014/main" val="10001"/>
                  </a:ext>
                </a:extLst>
              </a:tr>
              <a:tr h="422486">
                <a:tc>
                  <a:txBody>
                    <a:bodyPr/>
                    <a:lstStyle/>
                    <a:p>
                      <a:pPr algn="ctr"/>
                      <a:r>
                        <a:rPr lang="en-GB" sz="2000" dirty="0" smtClean="0"/>
                        <a:t>Heart disease/attack</a:t>
                      </a:r>
                      <a:endParaRPr lang="en-GB" sz="2000" dirty="0"/>
                    </a:p>
                  </a:txBody>
                  <a:tcPr/>
                </a:tc>
                <a:tc>
                  <a:txBody>
                    <a:bodyPr/>
                    <a:lstStyle/>
                    <a:p>
                      <a:pPr algn="ctr"/>
                      <a:r>
                        <a:rPr lang="en-GB" sz="2000" dirty="0" smtClean="0"/>
                        <a:t>Loss of confidence</a:t>
                      </a:r>
                      <a:endParaRPr lang="en-GB" sz="2000" dirty="0"/>
                    </a:p>
                  </a:txBody>
                  <a:tcPr/>
                </a:tc>
                <a:tc>
                  <a:txBody>
                    <a:bodyPr/>
                    <a:lstStyle/>
                    <a:p>
                      <a:pPr algn="ctr"/>
                      <a:r>
                        <a:rPr lang="en-GB" sz="2000" dirty="0" smtClean="0"/>
                        <a:t>Unable to leave home</a:t>
                      </a:r>
                      <a:endParaRPr lang="en-GB" sz="2000" dirty="0"/>
                    </a:p>
                  </a:txBody>
                  <a:tcPr/>
                </a:tc>
                <a:extLst>
                  <a:ext uri="{0D108BD9-81ED-4DB2-BD59-A6C34878D82A}">
                    <a16:rowId xmlns:a16="http://schemas.microsoft.com/office/drawing/2014/main" val="10002"/>
                  </a:ext>
                </a:extLst>
              </a:tr>
              <a:tr h="1354270">
                <a:tc>
                  <a:txBody>
                    <a:bodyPr/>
                    <a:lstStyle/>
                    <a:p>
                      <a:pPr algn="ctr"/>
                      <a:r>
                        <a:rPr lang="en-GB" sz="2000" dirty="0" smtClean="0"/>
                        <a:t>Hypertension</a:t>
                      </a:r>
                      <a:endParaRPr lang="en-GB" sz="2000" dirty="0"/>
                    </a:p>
                  </a:txBody>
                  <a:tcPr/>
                </a:tc>
                <a:tc>
                  <a:txBody>
                    <a:bodyPr/>
                    <a:lstStyle/>
                    <a:p>
                      <a:pPr algn="ctr"/>
                      <a:r>
                        <a:rPr lang="en-GB" sz="2000" dirty="0" smtClean="0"/>
                        <a:t>Cannot contribute to society</a:t>
                      </a:r>
                      <a:endParaRPr lang="en-GB" sz="2000" dirty="0"/>
                    </a:p>
                  </a:txBody>
                  <a:tcPr/>
                </a:tc>
                <a:tc>
                  <a:txBody>
                    <a:bodyPr/>
                    <a:lstStyle/>
                    <a:p>
                      <a:pPr algn="ctr"/>
                      <a:r>
                        <a:rPr lang="en-GB" sz="2000" dirty="0" smtClean="0"/>
                        <a:t>Uncomfortable in social situations due to how they</a:t>
                      </a:r>
                      <a:r>
                        <a:rPr lang="en-GB" sz="2000" baseline="0" dirty="0" smtClean="0"/>
                        <a:t> feel about themselves</a:t>
                      </a:r>
                      <a:endParaRPr lang="en-GB" sz="2000" dirty="0"/>
                    </a:p>
                  </a:txBody>
                  <a:tcPr/>
                </a:tc>
                <a:extLst>
                  <a:ext uri="{0D108BD9-81ED-4DB2-BD59-A6C34878D82A}">
                    <a16:rowId xmlns:a16="http://schemas.microsoft.com/office/drawing/2014/main" val="10003"/>
                  </a:ext>
                </a:extLst>
              </a:tr>
              <a:tr h="422486">
                <a:tc>
                  <a:txBody>
                    <a:bodyPr/>
                    <a:lstStyle/>
                    <a:p>
                      <a:pPr algn="ctr"/>
                      <a:r>
                        <a:rPr lang="en-GB" sz="2000" dirty="0" smtClean="0"/>
                        <a:t>Diabetes</a:t>
                      </a:r>
                      <a:endParaRPr lang="en-GB" sz="2000" dirty="0"/>
                    </a:p>
                  </a:txBody>
                  <a:tcPr/>
                </a:tc>
                <a:tc>
                  <a:txBody>
                    <a:bodyPr/>
                    <a:lstStyle/>
                    <a:p>
                      <a:pPr algn="ctr"/>
                      <a:endParaRPr lang="en-GB" sz="2000" dirty="0"/>
                    </a:p>
                  </a:txBody>
                  <a:tcPr/>
                </a:tc>
                <a:tc>
                  <a:txBody>
                    <a:bodyPr/>
                    <a:lstStyle/>
                    <a:p>
                      <a:pPr algn="ctr"/>
                      <a:endParaRPr lang="en-GB" sz="2000" dirty="0"/>
                    </a:p>
                  </a:txBody>
                  <a:tcPr/>
                </a:tc>
                <a:extLst>
                  <a:ext uri="{0D108BD9-81ED-4DB2-BD59-A6C34878D82A}">
                    <a16:rowId xmlns:a16="http://schemas.microsoft.com/office/drawing/2014/main" val="10004"/>
                  </a:ext>
                </a:extLst>
              </a:tr>
              <a:tr h="422486">
                <a:tc>
                  <a:txBody>
                    <a:bodyPr/>
                    <a:lstStyle/>
                    <a:p>
                      <a:pPr algn="ctr"/>
                      <a:r>
                        <a:rPr lang="en-GB" sz="2000" dirty="0" smtClean="0"/>
                        <a:t>High cholesterol</a:t>
                      </a:r>
                      <a:endParaRPr lang="en-GB" sz="2000" dirty="0"/>
                    </a:p>
                  </a:txBody>
                  <a:tcPr/>
                </a:tc>
                <a:tc>
                  <a:txBody>
                    <a:bodyPr/>
                    <a:lstStyle/>
                    <a:p>
                      <a:pPr algn="ctr"/>
                      <a:endParaRPr lang="en-GB" sz="2000"/>
                    </a:p>
                  </a:txBody>
                  <a:tcPr/>
                </a:tc>
                <a:tc>
                  <a:txBody>
                    <a:bodyPr/>
                    <a:lstStyle/>
                    <a:p>
                      <a:pPr algn="ctr"/>
                      <a:endParaRPr lang="en-GB" sz="2000" dirty="0"/>
                    </a:p>
                  </a:txBody>
                  <a:tcPr/>
                </a:tc>
                <a:extLst>
                  <a:ext uri="{0D108BD9-81ED-4DB2-BD59-A6C34878D82A}">
                    <a16:rowId xmlns:a16="http://schemas.microsoft.com/office/drawing/2014/main" val="10005"/>
                  </a:ext>
                </a:extLst>
              </a:tr>
              <a:tr h="422486">
                <a:tc>
                  <a:txBody>
                    <a:bodyPr/>
                    <a:lstStyle/>
                    <a:p>
                      <a:pPr algn="ctr"/>
                      <a:r>
                        <a:rPr lang="en-GB" sz="2000" dirty="0" smtClean="0"/>
                        <a:t>High</a:t>
                      </a:r>
                      <a:r>
                        <a:rPr lang="en-GB" sz="2000" baseline="0" dirty="0" smtClean="0"/>
                        <a:t> injury risk</a:t>
                      </a:r>
                    </a:p>
                  </a:txBody>
                  <a:tcPr/>
                </a:tc>
                <a:tc>
                  <a:txBody>
                    <a:bodyPr/>
                    <a:lstStyle/>
                    <a:p>
                      <a:pPr algn="ctr"/>
                      <a:endParaRPr lang="en-GB" sz="2000"/>
                    </a:p>
                  </a:txBody>
                  <a:tcPr/>
                </a:tc>
                <a:tc>
                  <a:txBody>
                    <a:bodyPr/>
                    <a:lstStyle/>
                    <a:p>
                      <a:pPr algn="ctr"/>
                      <a:endParaRPr lang="en-GB" sz="2000" dirty="0"/>
                    </a:p>
                  </a:txBody>
                  <a:tcPr/>
                </a:tc>
                <a:extLst>
                  <a:ext uri="{0D108BD9-81ED-4DB2-BD59-A6C34878D82A}">
                    <a16:rowId xmlns:a16="http://schemas.microsoft.com/office/drawing/2014/main" val="10006"/>
                  </a:ext>
                </a:extLst>
              </a:tr>
              <a:tr h="729222">
                <a:tc>
                  <a:txBody>
                    <a:bodyPr/>
                    <a:lstStyle/>
                    <a:p>
                      <a:pPr algn="ctr"/>
                      <a:r>
                        <a:rPr lang="en-GB" sz="2000" baseline="0" dirty="0" smtClean="0"/>
                        <a:t>Not enjoy being active</a:t>
                      </a:r>
                    </a:p>
                  </a:txBody>
                  <a:tcPr/>
                </a:tc>
                <a:tc>
                  <a:txBody>
                    <a:bodyPr/>
                    <a:lstStyle/>
                    <a:p>
                      <a:pPr algn="ctr"/>
                      <a:endParaRPr lang="en-GB" sz="2000"/>
                    </a:p>
                  </a:txBody>
                  <a:tcPr/>
                </a:tc>
                <a:tc>
                  <a:txBody>
                    <a:bodyPr/>
                    <a:lstStyle/>
                    <a:p>
                      <a:pPr algn="ctr"/>
                      <a:endParaRPr lang="en-GB"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65210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sz="quarter" idx="1"/>
          </p:nvPr>
        </p:nvSpPr>
        <p:spPr>
          <a:xfrm>
            <a:off x="457200" y="1600200"/>
            <a:ext cx="1594520" cy="4572000"/>
          </a:xfrm>
        </p:spPr>
        <p:txBody>
          <a:bodyPr/>
          <a:lstStyle/>
          <a:p>
            <a:pPr marL="0" indent="0">
              <a:buNone/>
            </a:pPr>
            <a:r>
              <a:rPr lang="en-GB" sz="9600" dirty="0" smtClean="0"/>
              <a:t>B</a:t>
            </a:r>
          </a:p>
          <a:p>
            <a:pPr marL="0" indent="0">
              <a:buNone/>
            </a:pPr>
            <a:r>
              <a:rPr lang="en-GB" sz="9600" dirty="0" smtClean="0"/>
              <a:t>A</a:t>
            </a:r>
          </a:p>
          <a:p>
            <a:pPr marL="0" indent="0">
              <a:buNone/>
            </a:pPr>
            <a:r>
              <a:rPr lang="en-GB" sz="9600" dirty="0"/>
              <a:t>D</a:t>
            </a:r>
          </a:p>
        </p:txBody>
      </p:sp>
      <p:sp>
        <p:nvSpPr>
          <p:cNvPr id="8" name="Content Placeholder 7"/>
          <p:cNvSpPr>
            <a:spLocks noGrp="1"/>
          </p:cNvSpPr>
          <p:nvPr>
            <p:ph sz="quarter" idx="2"/>
          </p:nvPr>
        </p:nvSpPr>
        <p:spPr/>
        <p:txBody>
          <a:bodyPr/>
          <a:lstStyle/>
          <a:p>
            <a:endParaRPr lang="en-GB"/>
          </a:p>
        </p:txBody>
      </p:sp>
    </p:spTree>
    <p:extLst>
      <p:ext uri="{BB962C8B-B14F-4D97-AF65-F5344CB8AC3E}">
        <p14:creationId xmlns:p14="http://schemas.microsoft.com/office/powerpoint/2010/main" val="3911478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sz="quarter" idx="1"/>
          </p:nvPr>
        </p:nvSpPr>
        <p:spPr>
          <a:xfrm>
            <a:off x="457200" y="1600200"/>
            <a:ext cx="1594520" cy="4572000"/>
          </a:xfrm>
        </p:spPr>
        <p:txBody>
          <a:bodyPr/>
          <a:lstStyle/>
          <a:p>
            <a:pPr marL="0" indent="0">
              <a:buNone/>
            </a:pPr>
            <a:r>
              <a:rPr lang="en-GB" sz="9600" dirty="0" smtClean="0"/>
              <a:t>B</a:t>
            </a:r>
          </a:p>
          <a:p>
            <a:pPr marL="0" indent="0">
              <a:buNone/>
            </a:pPr>
            <a:r>
              <a:rPr lang="en-GB" sz="9600" dirty="0" smtClean="0"/>
              <a:t>A</a:t>
            </a:r>
          </a:p>
          <a:p>
            <a:pPr marL="0" indent="0">
              <a:buNone/>
            </a:pPr>
            <a:r>
              <a:rPr lang="en-GB" sz="9600" dirty="0"/>
              <a:t>D</a:t>
            </a:r>
          </a:p>
        </p:txBody>
      </p:sp>
      <p:sp>
        <p:nvSpPr>
          <p:cNvPr id="6" name="Content Placeholder 5"/>
          <p:cNvSpPr>
            <a:spLocks noGrp="1"/>
          </p:cNvSpPr>
          <p:nvPr>
            <p:ph sz="quarter" idx="2"/>
          </p:nvPr>
        </p:nvSpPr>
        <p:spPr>
          <a:xfrm>
            <a:off x="2339752" y="1600200"/>
            <a:ext cx="5588096" cy="4572000"/>
          </a:xfrm>
        </p:spPr>
        <p:txBody>
          <a:bodyPr/>
          <a:lstStyle/>
          <a:p>
            <a:pPr>
              <a:buFontTx/>
              <a:buChar char="-"/>
            </a:pPr>
            <a:r>
              <a:rPr lang="en-GB" sz="5400" dirty="0" smtClean="0"/>
              <a:t>Blood pressure increases</a:t>
            </a:r>
          </a:p>
          <a:p>
            <a:pPr>
              <a:buFontTx/>
              <a:buChar char="-"/>
            </a:pPr>
            <a:r>
              <a:rPr lang="en-GB" sz="5400" dirty="0" smtClean="0"/>
              <a:t>Attacks of the heart</a:t>
            </a:r>
          </a:p>
          <a:p>
            <a:pPr>
              <a:buFontTx/>
              <a:buChar char="-"/>
            </a:pPr>
            <a:r>
              <a:rPr lang="en-GB" sz="5400" dirty="0" smtClean="0"/>
              <a:t>Diabetes</a:t>
            </a:r>
            <a:endParaRPr lang="en-GB" sz="5400" dirty="0"/>
          </a:p>
        </p:txBody>
      </p:sp>
    </p:spTree>
    <p:extLst>
      <p:ext uri="{BB962C8B-B14F-4D97-AF65-F5344CB8AC3E}">
        <p14:creationId xmlns:p14="http://schemas.microsoft.com/office/powerpoint/2010/main" val="214533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7430005"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835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Tree>
    <p:extLst>
      <p:ext uri="{BB962C8B-B14F-4D97-AF65-F5344CB8AC3E}">
        <p14:creationId xmlns:p14="http://schemas.microsoft.com/office/powerpoint/2010/main" val="426243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315200" cy="1154097"/>
          </a:xfrm>
        </p:spPr>
        <p:txBody>
          <a:bodyPr>
            <a:noAutofit/>
          </a:bodyPr>
          <a:lstStyle/>
          <a:p>
            <a:r>
              <a:rPr lang="en-GB" sz="7200" dirty="0" smtClean="0"/>
              <a:t>Somatotypes</a:t>
            </a:r>
            <a:endParaRPr lang="en-GB" sz="7200" dirty="0"/>
          </a:p>
        </p:txBody>
      </p:sp>
      <p:sp>
        <p:nvSpPr>
          <p:cNvPr id="3" name="Content Placeholder 2"/>
          <p:cNvSpPr>
            <a:spLocks noGrp="1"/>
          </p:cNvSpPr>
          <p:nvPr>
            <p:ph idx="1"/>
          </p:nvPr>
        </p:nvSpPr>
        <p:spPr>
          <a:xfrm>
            <a:off x="611560" y="1628800"/>
            <a:ext cx="7315200" cy="3539527"/>
          </a:xfrm>
        </p:spPr>
        <p:txBody>
          <a:bodyPr>
            <a:noAutofit/>
          </a:bodyPr>
          <a:lstStyle/>
          <a:p>
            <a:r>
              <a:rPr lang="en-GB" sz="3200" dirty="0" smtClean="0"/>
              <a:t>Is a body type that may well mean you are well suited to a specific type of activity compared to others.</a:t>
            </a:r>
          </a:p>
          <a:p>
            <a:endParaRPr lang="en-GB" sz="3200" dirty="0" smtClean="0"/>
          </a:p>
          <a:p>
            <a:r>
              <a:rPr lang="en-GB" sz="3200" dirty="0" smtClean="0"/>
              <a:t>Can you think of any sports where you see a specific body type?</a:t>
            </a:r>
          </a:p>
          <a:p>
            <a:endParaRPr lang="en-GB" sz="3200" dirty="0"/>
          </a:p>
          <a:p>
            <a:r>
              <a:rPr lang="en-GB" sz="3200" dirty="0" smtClean="0"/>
              <a:t>There are three categories of body type – these are all extremes</a:t>
            </a:r>
            <a:endParaRPr lang="en-GB" sz="3200" dirty="0"/>
          </a:p>
        </p:txBody>
      </p:sp>
    </p:spTree>
    <p:extLst>
      <p:ext uri="{BB962C8B-B14F-4D97-AF65-F5344CB8AC3E}">
        <p14:creationId xmlns:p14="http://schemas.microsoft.com/office/powerpoint/2010/main" val="423641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315200" cy="1154097"/>
          </a:xfrm>
        </p:spPr>
        <p:txBody>
          <a:bodyPr/>
          <a:lstStyle/>
          <a:p>
            <a:r>
              <a:rPr lang="en-GB" dirty="0" smtClean="0"/>
              <a:t>Endomorph</a:t>
            </a:r>
            <a:endParaRPr lang="en-GB" dirty="0"/>
          </a:p>
        </p:txBody>
      </p:sp>
      <p:sp>
        <p:nvSpPr>
          <p:cNvPr id="3" name="Content Placeholder 2"/>
          <p:cNvSpPr>
            <a:spLocks noGrp="1"/>
          </p:cNvSpPr>
          <p:nvPr>
            <p:ph idx="1"/>
          </p:nvPr>
        </p:nvSpPr>
        <p:spPr>
          <a:xfrm>
            <a:off x="539552" y="1484784"/>
            <a:ext cx="5400600" cy="4752528"/>
          </a:xfrm>
        </p:spPr>
        <p:txBody>
          <a:bodyPr/>
          <a:lstStyle/>
          <a:p>
            <a:r>
              <a:rPr lang="en-GB" sz="2400" dirty="0" smtClean="0"/>
              <a:t>Pear shaped.</a:t>
            </a:r>
          </a:p>
          <a:p>
            <a:r>
              <a:rPr lang="en-GB" sz="2400" dirty="0" smtClean="0"/>
              <a:t>Wide at the hips with a tendency to gain fat, particularly on the upper arms and thighs..</a:t>
            </a:r>
          </a:p>
          <a:p>
            <a:r>
              <a:rPr lang="en-GB" sz="2400" dirty="0" smtClean="0"/>
              <a:t>Extreme ectomorphs will often struggle at which types of activity?</a:t>
            </a:r>
          </a:p>
          <a:p>
            <a:pPr marL="45720" indent="0">
              <a:buNone/>
            </a:pPr>
            <a:r>
              <a:rPr lang="en-GB" sz="2400" dirty="0" smtClean="0">
                <a:solidFill>
                  <a:srgbClr val="92D050"/>
                </a:solidFill>
              </a:rPr>
              <a:t>Weight bearing aerobic activity.</a:t>
            </a:r>
          </a:p>
          <a:p>
            <a:r>
              <a:rPr lang="en-GB" sz="2400" dirty="0" smtClean="0"/>
              <a:t>What sports could they be suited to?</a:t>
            </a:r>
          </a:p>
          <a:p>
            <a:pPr marL="45720" indent="0">
              <a:buNone/>
            </a:pPr>
            <a:r>
              <a:rPr lang="en-GB" sz="2400" dirty="0" smtClean="0">
                <a:solidFill>
                  <a:srgbClr val="92D050"/>
                </a:solidFill>
              </a:rPr>
              <a:t>Judo / Front row in rugby</a:t>
            </a:r>
          </a:p>
          <a:p>
            <a:pPr marL="4572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548680"/>
            <a:ext cx="2713982" cy="316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3458627"/>
            <a:ext cx="2713982" cy="292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1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74"/>
                                        </p:tgtEl>
                                        <p:attrNameLst>
                                          <p:attrName>style.visibility</p:attrName>
                                        </p:attrNameLst>
                                      </p:cBhvr>
                                      <p:to>
                                        <p:strVal val="visible"/>
                                      </p:to>
                                    </p:set>
                                    <p:anim calcmode="lin" valueType="num">
                                      <p:cBhvr additive="base">
                                        <p:cTn id="41" dur="500" fill="hold"/>
                                        <p:tgtEl>
                                          <p:spTgt spid="3074"/>
                                        </p:tgtEl>
                                        <p:attrNameLst>
                                          <p:attrName>ppt_x</p:attrName>
                                        </p:attrNameLst>
                                      </p:cBhvr>
                                      <p:tavLst>
                                        <p:tav tm="0">
                                          <p:val>
                                            <p:strVal val="#ppt_x"/>
                                          </p:val>
                                        </p:tav>
                                        <p:tav tm="100000">
                                          <p:val>
                                            <p:strVal val="#ppt_x"/>
                                          </p:val>
                                        </p:tav>
                                      </p:tavLst>
                                    </p:anim>
                                    <p:anim calcmode="lin" valueType="num">
                                      <p:cBhvr additive="base">
                                        <p:cTn id="42" dur="500" fill="hold"/>
                                        <p:tgtEl>
                                          <p:spTgt spid="307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170"/>
                                        </p:tgtEl>
                                        <p:attrNameLst>
                                          <p:attrName>style.visibility</p:attrName>
                                        </p:attrNameLst>
                                      </p:cBhvr>
                                      <p:to>
                                        <p:strVal val="visible"/>
                                      </p:to>
                                    </p:set>
                                    <p:anim calcmode="lin" valueType="num">
                                      <p:cBhvr additive="base">
                                        <p:cTn id="45" dur="500" fill="hold"/>
                                        <p:tgtEl>
                                          <p:spTgt spid="7170"/>
                                        </p:tgtEl>
                                        <p:attrNameLst>
                                          <p:attrName>ppt_x</p:attrName>
                                        </p:attrNameLst>
                                      </p:cBhvr>
                                      <p:tavLst>
                                        <p:tav tm="0">
                                          <p:val>
                                            <p:strVal val="#ppt_x"/>
                                          </p:val>
                                        </p:tav>
                                        <p:tav tm="100000">
                                          <p:val>
                                            <p:strVal val="#ppt_x"/>
                                          </p:val>
                                        </p:tav>
                                      </p:tavLst>
                                    </p:anim>
                                    <p:anim calcmode="lin" valueType="num">
                                      <p:cBhvr additive="base">
                                        <p:cTn id="46"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315200" cy="1154097"/>
          </a:xfrm>
        </p:spPr>
        <p:txBody>
          <a:bodyPr/>
          <a:lstStyle/>
          <a:p>
            <a:r>
              <a:rPr lang="en-GB" dirty="0" smtClean="0"/>
              <a:t>Mesomorph</a:t>
            </a:r>
            <a:endParaRPr lang="en-GB" dirty="0"/>
          </a:p>
        </p:txBody>
      </p:sp>
      <p:sp>
        <p:nvSpPr>
          <p:cNvPr id="3" name="Content Placeholder 2"/>
          <p:cNvSpPr>
            <a:spLocks noGrp="1"/>
          </p:cNvSpPr>
          <p:nvPr>
            <p:ph idx="1"/>
          </p:nvPr>
        </p:nvSpPr>
        <p:spPr>
          <a:xfrm>
            <a:off x="179512" y="1556792"/>
            <a:ext cx="4824536" cy="4464496"/>
          </a:xfrm>
        </p:spPr>
        <p:txBody>
          <a:bodyPr>
            <a:noAutofit/>
          </a:bodyPr>
          <a:lstStyle/>
          <a:p>
            <a:r>
              <a:rPr lang="en-GB" sz="2800" dirty="0" smtClean="0"/>
              <a:t>Wedge shaped body.</a:t>
            </a:r>
          </a:p>
          <a:p>
            <a:r>
              <a:rPr lang="en-GB" sz="2800" dirty="0" smtClean="0"/>
              <a:t>Broad shoulders, muscled arms and legs, narrow hips and a minimum amount of fat.</a:t>
            </a:r>
          </a:p>
          <a:p>
            <a:r>
              <a:rPr lang="en-GB" sz="2800" dirty="0" smtClean="0"/>
              <a:t>Will often excel in strength, agility and speed activities.</a:t>
            </a:r>
          </a:p>
          <a:p>
            <a:endParaRPr lang="en-GB" sz="2800" dirty="0"/>
          </a:p>
          <a:p>
            <a:r>
              <a:rPr lang="en-GB" sz="2800" dirty="0" smtClean="0"/>
              <a:t>With this body type almost all sports are achievable to play at a high level </a:t>
            </a:r>
            <a:endParaRPr lang="en-GB"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4876"/>
            <a:ext cx="2294166" cy="305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005064"/>
            <a:ext cx="36195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31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additive="base">
                                        <p:cTn id="31" dur="500" fill="hold"/>
                                        <p:tgtEl>
                                          <p:spTgt spid="4098"/>
                                        </p:tgtEl>
                                        <p:attrNameLst>
                                          <p:attrName>ppt_x</p:attrName>
                                        </p:attrNameLst>
                                      </p:cBhvr>
                                      <p:tavLst>
                                        <p:tav tm="0">
                                          <p:val>
                                            <p:strVal val="#ppt_x"/>
                                          </p:val>
                                        </p:tav>
                                        <p:tav tm="100000">
                                          <p:val>
                                            <p:strVal val="#ppt_x"/>
                                          </p:val>
                                        </p:tav>
                                      </p:tavLst>
                                    </p:anim>
                                    <p:anim calcmode="lin" valueType="num">
                                      <p:cBhvr additive="base">
                                        <p:cTn id="32" dur="500" fill="hold"/>
                                        <p:tgtEl>
                                          <p:spTgt spid="409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194"/>
                                        </p:tgtEl>
                                        <p:attrNameLst>
                                          <p:attrName>style.visibility</p:attrName>
                                        </p:attrNameLst>
                                      </p:cBhvr>
                                      <p:to>
                                        <p:strVal val="visible"/>
                                      </p:to>
                                    </p:set>
                                    <p:anim calcmode="lin" valueType="num">
                                      <p:cBhvr additive="base">
                                        <p:cTn id="35" dur="500" fill="hold"/>
                                        <p:tgtEl>
                                          <p:spTgt spid="8194"/>
                                        </p:tgtEl>
                                        <p:attrNameLst>
                                          <p:attrName>ppt_x</p:attrName>
                                        </p:attrNameLst>
                                      </p:cBhvr>
                                      <p:tavLst>
                                        <p:tav tm="0">
                                          <p:val>
                                            <p:strVal val="#ppt_x"/>
                                          </p:val>
                                        </p:tav>
                                        <p:tav tm="100000">
                                          <p:val>
                                            <p:strVal val="#ppt_x"/>
                                          </p:val>
                                        </p:tav>
                                      </p:tavLst>
                                    </p:anim>
                                    <p:anim calcmode="lin" valueType="num">
                                      <p:cBhvr additive="base">
                                        <p:cTn id="36"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p>
        </p:txBody>
      </p:sp>
      <p:sp>
        <p:nvSpPr>
          <p:cNvPr id="11267" name="Content Placeholder 2"/>
          <p:cNvSpPr>
            <a:spLocks noGrp="1"/>
          </p:cNvSpPr>
          <p:nvPr>
            <p:ph sz="quarter" idx="1"/>
          </p:nvPr>
        </p:nvSpPr>
        <p:spPr>
          <a:xfrm>
            <a:off x="457200" y="1600200"/>
            <a:ext cx="8291513" cy="4873625"/>
          </a:xfrm>
        </p:spPr>
        <p:txBody>
          <a:bodyPr/>
          <a:lstStyle/>
          <a:p>
            <a:pPr algn="ctr">
              <a:spcBef>
                <a:spcPts val="1200"/>
              </a:spcBef>
              <a:spcAft>
                <a:spcPts val="1200"/>
              </a:spcAft>
              <a:buFont typeface="Wingdings" pitchFamily="2" charset="2"/>
              <a:buNone/>
            </a:pPr>
            <a:endParaRPr lang="en-GB" altLang="en-US" sz="3200" dirty="0" smtClean="0"/>
          </a:p>
          <a:p>
            <a:pPr algn="just">
              <a:spcBef>
                <a:spcPts val="1200"/>
              </a:spcBef>
              <a:spcAft>
                <a:spcPts val="1200"/>
              </a:spcAft>
              <a:buFont typeface="Wingdings" pitchFamily="2" charset="2"/>
              <a:buNone/>
            </a:pPr>
            <a:r>
              <a:rPr lang="en-GB" altLang="en-US" sz="3200" dirty="0" smtClean="0">
                <a:latin typeface="Arial" charset="0"/>
                <a:cs typeface="Arial" charset="0"/>
              </a:rPr>
              <a:t>Health is “a state of complete physical, mental and social well being and not merely the absence of disease or infirmity”</a:t>
            </a:r>
          </a:p>
          <a:p>
            <a:pPr algn="just">
              <a:spcBef>
                <a:spcPts val="1200"/>
              </a:spcBef>
              <a:spcAft>
                <a:spcPts val="1200"/>
              </a:spcAft>
              <a:buFont typeface="Wingdings" pitchFamily="2" charset="2"/>
              <a:buNone/>
            </a:pPr>
            <a:endParaRPr lang="en-GB" altLang="en-US" sz="3200" dirty="0" smtClean="0">
              <a:latin typeface="Arial" charset="0"/>
              <a:cs typeface="Arial" charset="0"/>
            </a:endParaRPr>
          </a:p>
          <a:p>
            <a:pPr>
              <a:spcBef>
                <a:spcPts val="1200"/>
              </a:spcBef>
              <a:spcAft>
                <a:spcPts val="1200"/>
              </a:spcAft>
            </a:pPr>
            <a:r>
              <a:rPr lang="en-GB" altLang="en-US" dirty="0" smtClean="0">
                <a:solidFill>
                  <a:srgbClr val="FF0000"/>
                </a:solidFill>
              </a:rPr>
              <a:t>Highlight in your books!</a:t>
            </a:r>
          </a:p>
          <a:p>
            <a:pPr>
              <a:spcBef>
                <a:spcPts val="1200"/>
              </a:spcBef>
              <a:spcAft>
                <a:spcPts val="1200"/>
              </a:spcAft>
            </a:pPr>
            <a:endParaRPr lang="en-GB" altLang="en-US" dirty="0" smtClean="0"/>
          </a:p>
        </p:txBody>
      </p:sp>
    </p:spTree>
    <p:extLst>
      <p:ext uri="{BB962C8B-B14F-4D97-AF65-F5344CB8AC3E}">
        <p14:creationId xmlns:p14="http://schemas.microsoft.com/office/powerpoint/2010/main" val="4004857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315200" cy="1154097"/>
          </a:xfrm>
        </p:spPr>
        <p:txBody>
          <a:bodyPr/>
          <a:lstStyle/>
          <a:p>
            <a:r>
              <a:rPr lang="en-GB" dirty="0" smtClean="0"/>
              <a:t>Ectomorph</a:t>
            </a:r>
            <a:endParaRPr lang="en-GB" dirty="0"/>
          </a:p>
        </p:txBody>
      </p:sp>
      <p:sp>
        <p:nvSpPr>
          <p:cNvPr id="3" name="Content Placeholder 2"/>
          <p:cNvSpPr>
            <a:spLocks noGrp="1"/>
          </p:cNvSpPr>
          <p:nvPr>
            <p:ph idx="1"/>
          </p:nvPr>
        </p:nvSpPr>
        <p:spPr>
          <a:xfrm>
            <a:off x="539552" y="1628800"/>
            <a:ext cx="6552728" cy="2592288"/>
          </a:xfrm>
        </p:spPr>
        <p:txBody>
          <a:bodyPr/>
          <a:lstStyle/>
          <a:p>
            <a:r>
              <a:rPr lang="en-GB" dirty="0" smtClean="0"/>
              <a:t>Long, slender with narrow hips and shoulders.</a:t>
            </a:r>
          </a:p>
          <a:p>
            <a:r>
              <a:rPr lang="en-GB" dirty="0" smtClean="0"/>
              <a:t>Little muscle or body fat.</a:t>
            </a:r>
          </a:p>
          <a:p>
            <a:r>
              <a:rPr lang="en-GB" dirty="0" smtClean="0"/>
              <a:t>Due to their slight build, not well suited to power </a:t>
            </a:r>
          </a:p>
          <a:p>
            <a:pPr marL="45720" indent="0">
              <a:buNone/>
            </a:pPr>
            <a:r>
              <a:rPr lang="en-GB" dirty="0" smtClean="0"/>
              <a:t>and strength sports.</a:t>
            </a:r>
          </a:p>
          <a:p>
            <a:r>
              <a:rPr lang="en-GB" dirty="0" smtClean="0"/>
              <a:t>Well suited to endurance events such as marathon running.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575" y="3425730"/>
            <a:ext cx="3619476"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556792"/>
            <a:ext cx="2483768" cy="512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09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23"/>
                                        </p:tgtEl>
                                        <p:attrNameLst>
                                          <p:attrName>style.visibility</p:attrName>
                                        </p:attrNameLst>
                                      </p:cBhvr>
                                      <p:to>
                                        <p:strVal val="visible"/>
                                      </p:to>
                                    </p:set>
                                    <p:anim calcmode="lin" valueType="num">
                                      <p:cBhvr additive="base">
                                        <p:cTn id="35" dur="500" fill="hold"/>
                                        <p:tgtEl>
                                          <p:spTgt spid="5123"/>
                                        </p:tgtEl>
                                        <p:attrNameLst>
                                          <p:attrName>ppt_x</p:attrName>
                                        </p:attrNameLst>
                                      </p:cBhvr>
                                      <p:tavLst>
                                        <p:tav tm="0">
                                          <p:val>
                                            <p:strVal val="#ppt_x"/>
                                          </p:val>
                                        </p:tav>
                                        <p:tav tm="100000">
                                          <p:val>
                                            <p:strVal val="#ppt_x"/>
                                          </p:val>
                                        </p:tav>
                                      </p:tavLst>
                                    </p:anim>
                                    <p:anim calcmode="lin" valueType="num">
                                      <p:cBhvr additive="base">
                                        <p:cTn id="36" dur="500" fill="hold"/>
                                        <p:tgtEl>
                                          <p:spTgt spid="512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122"/>
                                        </p:tgtEl>
                                        <p:attrNameLst>
                                          <p:attrName>style.visibility</p:attrName>
                                        </p:attrNameLst>
                                      </p:cBhvr>
                                      <p:to>
                                        <p:strVal val="visible"/>
                                      </p:to>
                                    </p:set>
                                    <p:anim calcmode="lin" valueType="num">
                                      <p:cBhvr additive="base">
                                        <p:cTn id="39" dur="500" fill="hold"/>
                                        <p:tgtEl>
                                          <p:spTgt spid="5122"/>
                                        </p:tgtEl>
                                        <p:attrNameLst>
                                          <p:attrName>ppt_x</p:attrName>
                                        </p:attrNameLst>
                                      </p:cBhvr>
                                      <p:tavLst>
                                        <p:tav tm="0">
                                          <p:val>
                                            <p:strVal val="#ppt_x"/>
                                          </p:val>
                                        </p:tav>
                                        <p:tav tm="100000">
                                          <p:val>
                                            <p:strVal val="#ppt_x"/>
                                          </p:val>
                                        </p:tav>
                                      </p:tavLst>
                                    </p:anim>
                                    <p:anim calcmode="lin" valueType="num">
                                      <p:cBhvr additive="base">
                                        <p:cTn id="4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7315200" cy="3539527"/>
          </a:xfrm>
        </p:spPr>
        <p:txBody>
          <a:bodyPr/>
          <a:lstStyle/>
          <a:p>
            <a:r>
              <a:rPr lang="en-GB" dirty="0" smtClean="0"/>
              <a:t>It is important to understand that no account of height is made in these classifications.</a:t>
            </a:r>
          </a:p>
          <a:p>
            <a:r>
              <a:rPr lang="en-GB" dirty="0" smtClean="0"/>
              <a:t>Most game players would not fit into any of these extremes.</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2624137"/>
            <a:ext cx="4006277" cy="282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075" y="2363906"/>
            <a:ext cx="3452333" cy="380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500" fill="hold"/>
                                        <p:tgtEl>
                                          <p:spTgt spid="6146"/>
                                        </p:tgtEl>
                                        <p:attrNameLst>
                                          <p:attrName>ppt_x</p:attrName>
                                        </p:attrNameLst>
                                      </p:cBhvr>
                                      <p:tavLst>
                                        <p:tav tm="0">
                                          <p:val>
                                            <p:strVal val="#ppt_x"/>
                                          </p:val>
                                        </p:tav>
                                        <p:tav tm="100000">
                                          <p:val>
                                            <p:strVal val="#ppt_x"/>
                                          </p:val>
                                        </p:tav>
                                      </p:tavLst>
                                    </p:anim>
                                    <p:anim calcmode="lin" valueType="num">
                                      <p:cBhvr additive="base">
                                        <p:cTn id="20"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gtEl>
                                        <p:attrNameLst>
                                          <p:attrName>style.visibility</p:attrName>
                                        </p:attrNameLst>
                                      </p:cBhvr>
                                      <p:to>
                                        <p:strVal val="visible"/>
                                      </p:to>
                                    </p:set>
                                    <p:anim calcmode="lin" valueType="num">
                                      <p:cBhvr additive="base">
                                        <p:cTn id="25" dur="500" fill="hold"/>
                                        <p:tgtEl>
                                          <p:spTgt spid="6147"/>
                                        </p:tgtEl>
                                        <p:attrNameLst>
                                          <p:attrName>ppt_x</p:attrName>
                                        </p:attrNameLst>
                                      </p:cBhvr>
                                      <p:tavLst>
                                        <p:tav tm="0">
                                          <p:val>
                                            <p:strVal val="#ppt_x"/>
                                          </p:val>
                                        </p:tav>
                                        <p:tav tm="100000">
                                          <p:val>
                                            <p:strVal val="#ppt_x"/>
                                          </p:val>
                                        </p:tav>
                                      </p:tavLst>
                                    </p:anim>
                                    <p:anim calcmode="lin" valueType="num">
                                      <p:cBhvr additive="base">
                                        <p:cTn id="26"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39" y="1520574"/>
            <a:ext cx="2808312" cy="3539527"/>
          </a:xfrm>
        </p:spPr>
        <p:txBody>
          <a:bodyPr/>
          <a:lstStyle/>
          <a:p>
            <a:r>
              <a:rPr lang="en-GB" dirty="0" smtClean="0"/>
              <a:t>Weight lifter</a:t>
            </a:r>
          </a:p>
          <a:p>
            <a:r>
              <a:rPr lang="en-GB" dirty="0" smtClean="0"/>
              <a:t>High jumper</a:t>
            </a:r>
          </a:p>
          <a:p>
            <a:r>
              <a:rPr lang="en-GB" dirty="0" smtClean="0"/>
              <a:t>Tennis player</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54" y="332656"/>
            <a:ext cx="6264696" cy="591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30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836712"/>
            <a:ext cx="723237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27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315200" cy="1154097"/>
          </a:xfrm>
        </p:spPr>
        <p:txBody>
          <a:bodyPr/>
          <a:lstStyle/>
          <a:p>
            <a:r>
              <a:rPr lang="en-GB" dirty="0" smtClean="0"/>
              <a:t>Exam question….</a:t>
            </a:r>
            <a:endParaRPr lang="en-GB" dirty="0"/>
          </a:p>
        </p:txBody>
      </p:sp>
      <p:sp>
        <p:nvSpPr>
          <p:cNvPr id="3" name="Content Placeholder 2"/>
          <p:cNvSpPr>
            <a:spLocks noGrp="1"/>
          </p:cNvSpPr>
          <p:nvPr>
            <p:ph idx="1"/>
          </p:nvPr>
        </p:nvSpPr>
        <p:spPr>
          <a:xfrm>
            <a:off x="611560" y="2060848"/>
            <a:ext cx="7315200" cy="3539527"/>
          </a:xfrm>
        </p:spPr>
        <p:txBody>
          <a:bodyPr/>
          <a:lstStyle/>
          <a:p>
            <a:r>
              <a:rPr lang="en-GB" dirty="0" smtClean="0"/>
              <a:t>For the following sporting activity, suggest the stereotypical body shape that would suit that activity:</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32528711"/>
              </p:ext>
            </p:extLst>
          </p:nvPr>
        </p:nvGraphicFramePr>
        <p:xfrm>
          <a:off x="467544" y="3068960"/>
          <a:ext cx="8136904" cy="252028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504056">
                <a:tc>
                  <a:txBody>
                    <a:bodyPr/>
                    <a:lstStyle/>
                    <a:p>
                      <a:r>
                        <a:rPr lang="en-GB" dirty="0" smtClean="0"/>
                        <a:t>Activity</a:t>
                      </a:r>
                      <a:endParaRPr lang="en-GB" dirty="0"/>
                    </a:p>
                  </a:txBody>
                  <a:tcPr/>
                </a:tc>
                <a:tc>
                  <a:txBody>
                    <a:bodyPr/>
                    <a:lstStyle/>
                    <a:p>
                      <a:r>
                        <a:rPr lang="en-GB" dirty="0" smtClean="0"/>
                        <a:t>Somatotype</a:t>
                      </a:r>
                      <a:endParaRPr lang="en-GB" dirty="0"/>
                    </a:p>
                  </a:txBody>
                  <a:tcPr/>
                </a:tc>
                <a:extLst>
                  <a:ext uri="{0D108BD9-81ED-4DB2-BD59-A6C34878D82A}">
                    <a16:rowId xmlns:a16="http://schemas.microsoft.com/office/drawing/2014/main" val="10000"/>
                  </a:ext>
                </a:extLst>
              </a:tr>
              <a:tr h="504056">
                <a:tc>
                  <a:txBody>
                    <a:bodyPr/>
                    <a:lstStyle/>
                    <a:p>
                      <a:r>
                        <a:rPr lang="en-GB" dirty="0" smtClean="0"/>
                        <a:t>Hammer Thrower</a:t>
                      </a:r>
                      <a:endParaRPr lang="en-GB" dirty="0"/>
                    </a:p>
                  </a:txBody>
                  <a:tcPr/>
                </a:tc>
                <a:tc>
                  <a:txBody>
                    <a:bodyPr/>
                    <a:lstStyle/>
                    <a:p>
                      <a:endParaRPr lang="en-GB"/>
                    </a:p>
                  </a:txBody>
                  <a:tcPr/>
                </a:tc>
                <a:extLst>
                  <a:ext uri="{0D108BD9-81ED-4DB2-BD59-A6C34878D82A}">
                    <a16:rowId xmlns:a16="http://schemas.microsoft.com/office/drawing/2014/main" val="10001"/>
                  </a:ext>
                </a:extLst>
              </a:tr>
              <a:tr h="504056">
                <a:tc>
                  <a:txBody>
                    <a:bodyPr/>
                    <a:lstStyle/>
                    <a:p>
                      <a:r>
                        <a:rPr lang="en-GB" dirty="0" smtClean="0"/>
                        <a:t>Pole </a:t>
                      </a:r>
                      <a:r>
                        <a:rPr lang="en-GB" dirty="0" err="1" smtClean="0"/>
                        <a:t>Vaulter</a:t>
                      </a:r>
                      <a:endParaRPr lang="en-GB" dirty="0"/>
                    </a:p>
                  </a:txBody>
                  <a:tcPr/>
                </a:tc>
                <a:tc>
                  <a:txBody>
                    <a:bodyPr/>
                    <a:lstStyle/>
                    <a:p>
                      <a:endParaRPr lang="en-GB"/>
                    </a:p>
                  </a:txBody>
                  <a:tcPr/>
                </a:tc>
                <a:extLst>
                  <a:ext uri="{0D108BD9-81ED-4DB2-BD59-A6C34878D82A}">
                    <a16:rowId xmlns:a16="http://schemas.microsoft.com/office/drawing/2014/main" val="10002"/>
                  </a:ext>
                </a:extLst>
              </a:tr>
              <a:tr h="504056">
                <a:tc>
                  <a:txBody>
                    <a:bodyPr/>
                    <a:lstStyle/>
                    <a:p>
                      <a:r>
                        <a:rPr lang="en-GB" dirty="0" smtClean="0"/>
                        <a:t>400m Sprinter</a:t>
                      </a:r>
                      <a:endParaRPr lang="en-GB" dirty="0"/>
                    </a:p>
                  </a:txBody>
                  <a:tcPr/>
                </a:tc>
                <a:tc>
                  <a:txBody>
                    <a:bodyPr/>
                    <a:lstStyle/>
                    <a:p>
                      <a:endParaRPr lang="en-GB"/>
                    </a:p>
                  </a:txBody>
                  <a:tcPr/>
                </a:tc>
                <a:extLst>
                  <a:ext uri="{0D108BD9-81ED-4DB2-BD59-A6C34878D82A}">
                    <a16:rowId xmlns:a16="http://schemas.microsoft.com/office/drawing/2014/main" val="10003"/>
                  </a:ext>
                </a:extLst>
              </a:tr>
              <a:tr h="504056">
                <a:tc>
                  <a:txBody>
                    <a:bodyPr/>
                    <a:lstStyle/>
                    <a:p>
                      <a:r>
                        <a:rPr lang="en-GB" dirty="0" smtClean="0"/>
                        <a:t>Marathon runner</a:t>
                      </a:r>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46267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315200" cy="1154097"/>
          </a:xfrm>
        </p:spPr>
        <p:txBody>
          <a:bodyPr/>
          <a:lstStyle/>
          <a:p>
            <a:r>
              <a:rPr lang="en-GB" dirty="0" smtClean="0"/>
              <a:t>Exam question….</a:t>
            </a:r>
            <a:endParaRPr lang="en-GB" dirty="0"/>
          </a:p>
        </p:txBody>
      </p:sp>
      <p:sp>
        <p:nvSpPr>
          <p:cNvPr id="3" name="Content Placeholder 2"/>
          <p:cNvSpPr>
            <a:spLocks noGrp="1"/>
          </p:cNvSpPr>
          <p:nvPr>
            <p:ph idx="1"/>
          </p:nvPr>
        </p:nvSpPr>
        <p:spPr>
          <a:xfrm>
            <a:off x="611560" y="2060848"/>
            <a:ext cx="7315200" cy="3539527"/>
          </a:xfrm>
        </p:spPr>
        <p:txBody>
          <a:bodyPr/>
          <a:lstStyle/>
          <a:p>
            <a:r>
              <a:rPr lang="en-GB" dirty="0" smtClean="0"/>
              <a:t>For the following sporting activity, suggest the stereotypical body shape that would suit that activity:</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97867097"/>
              </p:ext>
            </p:extLst>
          </p:nvPr>
        </p:nvGraphicFramePr>
        <p:xfrm>
          <a:off x="467544" y="3068960"/>
          <a:ext cx="8136904" cy="252028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504056">
                <a:tc>
                  <a:txBody>
                    <a:bodyPr/>
                    <a:lstStyle/>
                    <a:p>
                      <a:r>
                        <a:rPr lang="en-GB" dirty="0" smtClean="0"/>
                        <a:t>Activity</a:t>
                      </a:r>
                      <a:endParaRPr lang="en-GB" dirty="0"/>
                    </a:p>
                  </a:txBody>
                  <a:tcPr/>
                </a:tc>
                <a:tc>
                  <a:txBody>
                    <a:bodyPr/>
                    <a:lstStyle/>
                    <a:p>
                      <a:r>
                        <a:rPr lang="en-GB" dirty="0" smtClean="0"/>
                        <a:t>Somatotype</a:t>
                      </a:r>
                      <a:endParaRPr lang="en-GB" dirty="0"/>
                    </a:p>
                  </a:txBody>
                  <a:tcPr/>
                </a:tc>
                <a:extLst>
                  <a:ext uri="{0D108BD9-81ED-4DB2-BD59-A6C34878D82A}">
                    <a16:rowId xmlns:a16="http://schemas.microsoft.com/office/drawing/2014/main" val="10000"/>
                  </a:ext>
                </a:extLst>
              </a:tr>
              <a:tr h="504056">
                <a:tc>
                  <a:txBody>
                    <a:bodyPr/>
                    <a:lstStyle/>
                    <a:p>
                      <a:r>
                        <a:rPr lang="en-GB" dirty="0" smtClean="0"/>
                        <a:t>Hammer Thrower</a:t>
                      </a:r>
                      <a:endParaRPr lang="en-GB" dirty="0"/>
                    </a:p>
                  </a:txBody>
                  <a:tcPr/>
                </a:tc>
                <a:tc>
                  <a:txBody>
                    <a:bodyPr/>
                    <a:lstStyle/>
                    <a:p>
                      <a:r>
                        <a:rPr lang="en-GB" dirty="0" smtClean="0"/>
                        <a:t>Endomorph</a:t>
                      </a:r>
                      <a:endParaRPr lang="en-GB" dirty="0"/>
                    </a:p>
                  </a:txBody>
                  <a:tcPr/>
                </a:tc>
                <a:extLst>
                  <a:ext uri="{0D108BD9-81ED-4DB2-BD59-A6C34878D82A}">
                    <a16:rowId xmlns:a16="http://schemas.microsoft.com/office/drawing/2014/main" val="10001"/>
                  </a:ext>
                </a:extLst>
              </a:tr>
              <a:tr h="504056">
                <a:tc>
                  <a:txBody>
                    <a:bodyPr/>
                    <a:lstStyle/>
                    <a:p>
                      <a:r>
                        <a:rPr lang="en-GB" dirty="0" smtClean="0"/>
                        <a:t>Pole </a:t>
                      </a:r>
                      <a:r>
                        <a:rPr lang="en-GB" dirty="0" err="1" smtClean="0"/>
                        <a:t>Vaulter</a:t>
                      </a:r>
                      <a:endParaRPr lang="en-GB" dirty="0"/>
                    </a:p>
                  </a:txBody>
                  <a:tcPr/>
                </a:tc>
                <a:tc>
                  <a:txBody>
                    <a:bodyPr/>
                    <a:lstStyle/>
                    <a:p>
                      <a:r>
                        <a:rPr lang="en-GB" dirty="0" smtClean="0"/>
                        <a:t>Ectomorph</a:t>
                      </a:r>
                      <a:endParaRPr lang="en-GB" dirty="0"/>
                    </a:p>
                  </a:txBody>
                  <a:tcPr/>
                </a:tc>
                <a:extLst>
                  <a:ext uri="{0D108BD9-81ED-4DB2-BD59-A6C34878D82A}">
                    <a16:rowId xmlns:a16="http://schemas.microsoft.com/office/drawing/2014/main" val="10002"/>
                  </a:ext>
                </a:extLst>
              </a:tr>
              <a:tr h="504056">
                <a:tc>
                  <a:txBody>
                    <a:bodyPr/>
                    <a:lstStyle/>
                    <a:p>
                      <a:r>
                        <a:rPr lang="en-GB" dirty="0" smtClean="0"/>
                        <a:t>400m Sprinter</a:t>
                      </a:r>
                      <a:endParaRPr lang="en-GB" dirty="0"/>
                    </a:p>
                  </a:txBody>
                  <a:tcPr/>
                </a:tc>
                <a:tc>
                  <a:txBody>
                    <a:bodyPr/>
                    <a:lstStyle/>
                    <a:p>
                      <a:r>
                        <a:rPr lang="en-GB" dirty="0" smtClean="0"/>
                        <a:t>Mesomorph</a:t>
                      </a:r>
                      <a:endParaRPr lang="en-GB" dirty="0"/>
                    </a:p>
                  </a:txBody>
                  <a:tcPr/>
                </a:tc>
                <a:extLst>
                  <a:ext uri="{0D108BD9-81ED-4DB2-BD59-A6C34878D82A}">
                    <a16:rowId xmlns:a16="http://schemas.microsoft.com/office/drawing/2014/main" val="10003"/>
                  </a:ext>
                </a:extLst>
              </a:tr>
              <a:tr h="504056">
                <a:tc>
                  <a:txBody>
                    <a:bodyPr/>
                    <a:lstStyle/>
                    <a:p>
                      <a:r>
                        <a:rPr lang="en-GB" dirty="0" smtClean="0"/>
                        <a:t>Marathon runner</a:t>
                      </a:r>
                      <a:endParaRPr lang="en-GB" dirty="0"/>
                    </a:p>
                  </a:txBody>
                  <a:tcPr/>
                </a:tc>
                <a:tc>
                  <a:txBody>
                    <a:bodyPr/>
                    <a:lstStyle/>
                    <a:p>
                      <a:r>
                        <a:rPr lang="en-GB" dirty="0" smtClean="0"/>
                        <a:t>Ectomorph</a:t>
                      </a:r>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1279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Diet</a:t>
            </a:r>
            <a:endParaRPr lang="en-GB" dirty="0"/>
          </a:p>
        </p:txBody>
      </p:sp>
      <p:sp>
        <p:nvSpPr>
          <p:cNvPr id="3" name="Subtitle 2"/>
          <p:cNvSpPr>
            <a:spLocks noGrp="1"/>
          </p:cNvSpPr>
          <p:nvPr>
            <p:ph type="subTitle" idx="1"/>
          </p:nvPr>
        </p:nvSpPr>
        <p:spPr>
          <a:xfrm>
            <a:off x="685800" y="3505200"/>
            <a:ext cx="7630616" cy="1752600"/>
          </a:xfrm>
        </p:spPr>
        <p:txBody>
          <a:bodyPr>
            <a:normAutofit/>
          </a:bodyPr>
          <a:lstStyle/>
          <a:p>
            <a:pPr algn="l"/>
            <a:r>
              <a:rPr lang="en-GB" dirty="0" smtClean="0"/>
              <a:t>K: The different components of a balanced diet</a:t>
            </a:r>
          </a:p>
          <a:p>
            <a:pPr algn="l"/>
            <a:r>
              <a:rPr lang="en-GB" dirty="0" smtClean="0"/>
              <a:t>U: The nutrients in different food types</a:t>
            </a:r>
          </a:p>
          <a:p>
            <a:pPr algn="l"/>
            <a:r>
              <a:rPr lang="en-GB" dirty="0" smtClean="0"/>
              <a:t>B: Explain the problems of an imbalanced diet</a:t>
            </a:r>
            <a:endParaRPr lang="en-GB" dirty="0"/>
          </a:p>
        </p:txBody>
      </p:sp>
    </p:spTree>
    <p:extLst>
      <p:ext uri="{BB962C8B-B14F-4D97-AF65-F5344CB8AC3E}">
        <p14:creationId xmlns:p14="http://schemas.microsoft.com/office/powerpoint/2010/main" val="1194372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Daily requirements</a:t>
            </a:r>
            <a:endParaRPr lang="en-GB" dirty="0"/>
          </a:p>
        </p:txBody>
      </p:sp>
      <p:sp>
        <p:nvSpPr>
          <p:cNvPr id="3" name="Content Placeholder 2"/>
          <p:cNvSpPr>
            <a:spLocks noGrp="1"/>
          </p:cNvSpPr>
          <p:nvPr>
            <p:ph idx="1"/>
          </p:nvPr>
        </p:nvSpPr>
        <p:spPr/>
        <p:txBody>
          <a:bodyPr/>
          <a:lstStyle/>
          <a:p>
            <a:r>
              <a:rPr lang="en-GB" dirty="0" smtClean="0"/>
              <a:t>How is energy measured?</a:t>
            </a:r>
          </a:p>
          <a:p>
            <a:r>
              <a:rPr lang="en-GB" dirty="0" smtClean="0"/>
              <a:t>Calories/Kilocalories</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92896"/>
            <a:ext cx="77819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25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calories?</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8836" y="1441369"/>
            <a:ext cx="5415492" cy="429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67744" y="5949861"/>
            <a:ext cx="2448272" cy="584775"/>
          </a:xfrm>
          <a:prstGeom prst="rect">
            <a:avLst/>
          </a:prstGeom>
          <a:noFill/>
        </p:spPr>
        <p:txBody>
          <a:bodyPr wrap="square" rtlCol="0">
            <a:spAutoFit/>
          </a:bodyPr>
          <a:lstStyle/>
          <a:p>
            <a:r>
              <a:rPr lang="en-GB" sz="3200" dirty="0" smtClean="0"/>
              <a:t>2000</a:t>
            </a:r>
            <a:endParaRPr lang="en-GB" dirty="0"/>
          </a:p>
        </p:txBody>
      </p:sp>
      <p:sp>
        <p:nvSpPr>
          <p:cNvPr id="7" name="TextBox 6"/>
          <p:cNvSpPr txBox="1"/>
          <p:nvPr/>
        </p:nvSpPr>
        <p:spPr>
          <a:xfrm>
            <a:off x="5971162" y="5949861"/>
            <a:ext cx="2448272" cy="584775"/>
          </a:xfrm>
          <a:prstGeom prst="rect">
            <a:avLst/>
          </a:prstGeom>
          <a:noFill/>
        </p:spPr>
        <p:txBody>
          <a:bodyPr wrap="square" rtlCol="0">
            <a:spAutoFit/>
          </a:bodyPr>
          <a:lstStyle/>
          <a:p>
            <a:r>
              <a:rPr lang="en-GB" sz="3200" dirty="0" smtClean="0"/>
              <a:t>2500</a:t>
            </a:r>
            <a:endParaRPr lang="en-GB" dirty="0"/>
          </a:p>
        </p:txBody>
      </p:sp>
    </p:spTree>
    <p:extLst>
      <p:ext uri="{BB962C8B-B14F-4D97-AF65-F5344CB8AC3E}">
        <p14:creationId xmlns:p14="http://schemas.microsoft.com/office/powerpoint/2010/main" val="41650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Several factors can effect the amount of calories an individual needs to consume:</a:t>
            </a:r>
          </a:p>
          <a:p>
            <a:r>
              <a:rPr lang="en-GB" dirty="0" smtClean="0"/>
              <a:t>Age (After 25 intake starts to fall)</a:t>
            </a:r>
          </a:p>
          <a:p>
            <a:r>
              <a:rPr lang="en-GB" dirty="0" smtClean="0"/>
              <a:t>Height </a:t>
            </a:r>
          </a:p>
          <a:p>
            <a:r>
              <a:rPr lang="en-GB" dirty="0" smtClean="0"/>
              <a:t>Energy expenditure</a:t>
            </a:r>
          </a:p>
          <a:p>
            <a:r>
              <a:rPr lang="en-GB" dirty="0" smtClean="0"/>
              <a:t>BMR (Basal </a:t>
            </a:r>
            <a:r>
              <a:rPr lang="en-GB" dirty="0" err="1" smtClean="0"/>
              <a:t>metbolic</a:t>
            </a:r>
            <a:r>
              <a:rPr lang="en-GB" dirty="0" smtClean="0"/>
              <a:t> rate) varies between individuals.</a:t>
            </a:r>
          </a:p>
          <a:p>
            <a:endParaRPr lang="en-GB" dirty="0" smtClean="0"/>
          </a:p>
          <a:p>
            <a:r>
              <a:rPr lang="en-GB" dirty="0">
                <a:solidFill>
                  <a:srgbClr val="FF0000"/>
                </a:solidFill>
              </a:rPr>
              <a:t>Your BMR (Basal Metabolic Rate) is an estimate of how many calories you'd burn if you were to do nothing but rest for 24 hours. It represents the minimum amount of energy needed to keep your body functioning, including breathing and keeping your heart beating.</a:t>
            </a:r>
            <a:endParaRPr lang="en-GB" dirty="0" smtClean="0">
              <a:solidFill>
                <a:srgbClr val="FF0000"/>
              </a:solidFill>
            </a:endParaRPr>
          </a:p>
          <a:p>
            <a:pPr marL="0" indent="0">
              <a:buNone/>
            </a:pPr>
            <a:endParaRPr lang="en-GB" dirty="0"/>
          </a:p>
          <a:p>
            <a:pPr marL="0" indent="0">
              <a:buNone/>
            </a:pPr>
            <a:r>
              <a:rPr lang="en-GB" dirty="0" smtClean="0"/>
              <a:t>If we do not use the calories that we take in, they will be stored in the body and cause weight gain.</a:t>
            </a:r>
          </a:p>
          <a:p>
            <a:endParaRPr lang="en-GB" dirty="0"/>
          </a:p>
        </p:txBody>
      </p:sp>
      <p:pic>
        <p:nvPicPr>
          <p:cNvPr id="4" name="Picture 3"/>
          <p:cNvPicPr>
            <a:picLocks noChangeAspect="1"/>
          </p:cNvPicPr>
          <p:nvPr/>
        </p:nvPicPr>
        <p:blipFill>
          <a:blip r:embed="rId2"/>
          <a:stretch>
            <a:fillRect/>
          </a:stretch>
        </p:blipFill>
        <p:spPr>
          <a:xfrm>
            <a:off x="8100392" y="533400"/>
            <a:ext cx="780356" cy="780356"/>
          </a:xfrm>
          <a:prstGeom prst="rect">
            <a:avLst/>
          </a:prstGeom>
        </p:spPr>
      </p:pic>
    </p:spTree>
    <p:extLst>
      <p:ext uri="{BB962C8B-B14F-4D97-AF65-F5344CB8AC3E}">
        <p14:creationId xmlns:p14="http://schemas.microsoft.com/office/powerpoint/2010/main" val="82394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Health and well being triangle……</a:t>
            </a:r>
            <a:endParaRPr lang="en-GB" dirty="0"/>
          </a:p>
        </p:txBody>
      </p:sp>
      <p:sp>
        <p:nvSpPr>
          <p:cNvPr id="12291" name="Content Placeholder 2"/>
          <p:cNvSpPr>
            <a:spLocks noGrp="1"/>
          </p:cNvSpPr>
          <p:nvPr>
            <p:ph sz="quarter" idx="1"/>
          </p:nvPr>
        </p:nvSpPr>
        <p:spPr>
          <a:xfrm>
            <a:off x="457200" y="1600200"/>
            <a:ext cx="7467600" cy="4873625"/>
          </a:xfrm>
        </p:spPr>
        <p:txBody>
          <a:bodyPr/>
          <a:lstStyle/>
          <a:p>
            <a:endParaRPr lang="en-GB" altLang="en-US" dirty="0" smtClean="0"/>
          </a:p>
          <a:p>
            <a:endParaRPr lang="en-GB" altLang="en-US" dirty="0"/>
          </a:p>
          <a:p>
            <a:endParaRPr lang="en-GB" altLang="en-US" dirty="0" smtClean="0"/>
          </a:p>
          <a:p>
            <a:endParaRPr lang="en-GB" altLang="en-US" dirty="0" smtClean="0"/>
          </a:p>
          <a:p>
            <a:endParaRPr lang="en-GB" altLang="en-US" dirty="0" smtClean="0"/>
          </a:p>
          <a:p>
            <a:endParaRPr lang="en-GB" altLang="en-US" dirty="0" smtClean="0"/>
          </a:p>
          <a:p>
            <a:r>
              <a:rPr lang="en-GB" altLang="en-US" dirty="0" smtClean="0"/>
              <a:t>Can you think how each could effect our health?</a:t>
            </a:r>
          </a:p>
          <a:p>
            <a:r>
              <a:rPr lang="en-GB" altLang="en-US" dirty="0" smtClean="0"/>
              <a:t>1 min discussion, feedback </a:t>
            </a:r>
          </a:p>
        </p:txBody>
      </p:sp>
      <p:sp>
        <p:nvSpPr>
          <p:cNvPr id="3" name="Isosceles Triangle 2"/>
          <p:cNvSpPr/>
          <p:nvPr/>
        </p:nvSpPr>
        <p:spPr>
          <a:xfrm>
            <a:off x="3203848" y="1844824"/>
            <a:ext cx="1872208" cy="15121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86071" y="1475492"/>
            <a:ext cx="1107762" cy="369332"/>
          </a:xfrm>
          <a:prstGeom prst="rect">
            <a:avLst/>
          </a:prstGeom>
          <a:noFill/>
        </p:spPr>
        <p:txBody>
          <a:bodyPr wrap="square" rtlCol="0">
            <a:spAutoFit/>
          </a:bodyPr>
          <a:lstStyle/>
          <a:p>
            <a:r>
              <a:rPr lang="en-GB" dirty="0" smtClean="0"/>
              <a:t>Physical</a:t>
            </a:r>
            <a:endParaRPr lang="en-GB" dirty="0"/>
          </a:p>
        </p:txBody>
      </p:sp>
      <p:sp>
        <p:nvSpPr>
          <p:cNvPr id="5" name="TextBox 4"/>
          <p:cNvSpPr txBox="1"/>
          <p:nvPr/>
        </p:nvSpPr>
        <p:spPr>
          <a:xfrm>
            <a:off x="2195736" y="2987660"/>
            <a:ext cx="1008112" cy="369332"/>
          </a:xfrm>
          <a:prstGeom prst="rect">
            <a:avLst/>
          </a:prstGeom>
          <a:noFill/>
        </p:spPr>
        <p:txBody>
          <a:bodyPr wrap="square" rtlCol="0">
            <a:spAutoFit/>
          </a:bodyPr>
          <a:lstStyle/>
          <a:p>
            <a:r>
              <a:rPr lang="en-GB" dirty="0" smtClean="0"/>
              <a:t>Mental</a:t>
            </a:r>
            <a:endParaRPr lang="en-GB" dirty="0"/>
          </a:p>
        </p:txBody>
      </p:sp>
      <p:sp>
        <p:nvSpPr>
          <p:cNvPr id="6" name="TextBox 5"/>
          <p:cNvSpPr txBox="1"/>
          <p:nvPr/>
        </p:nvSpPr>
        <p:spPr>
          <a:xfrm>
            <a:off x="5076056" y="2987660"/>
            <a:ext cx="900100" cy="369332"/>
          </a:xfrm>
          <a:prstGeom prst="rect">
            <a:avLst/>
          </a:prstGeom>
          <a:noFill/>
        </p:spPr>
        <p:txBody>
          <a:bodyPr wrap="square" rtlCol="0">
            <a:spAutoFit/>
          </a:bodyPr>
          <a:lstStyle/>
          <a:p>
            <a:r>
              <a:rPr lang="en-GB" dirty="0" smtClean="0"/>
              <a:t>Social</a:t>
            </a:r>
            <a:endParaRPr lang="en-GB" dirty="0"/>
          </a:p>
        </p:txBody>
      </p:sp>
    </p:spTree>
    <p:extLst>
      <p:ext uri="{BB962C8B-B14F-4D97-AF65-F5344CB8AC3E}">
        <p14:creationId xmlns:p14="http://schemas.microsoft.com/office/powerpoint/2010/main" val="14497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anim calcmode="lin" valueType="num">
                                      <p:cBhvr additive="base">
                                        <p:cTn id="25"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291">
                                            <p:txEl>
                                              <p:pRg st="7" end="7"/>
                                            </p:txEl>
                                          </p:spTgt>
                                        </p:tgtEl>
                                        <p:attrNameLst>
                                          <p:attrName>style.visibility</p:attrName>
                                        </p:attrNameLst>
                                      </p:cBhvr>
                                      <p:to>
                                        <p:strVal val="visible"/>
                                      </p:to>
                                    </p:set>
                                    <p:anim calcmode="lin" valueType="num">
                                      <p:cBhvr additive="base">
                                        <p:cTn id="29"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Nutrients</a:t>
            </a:r>
            <a:endParaRPr lang="en-GB" dirty="0"/>
          </a:p>
        </p:txBody>
      </p:sp>
      <p:sp>
        <p:nvSpPr>
          <p:cNvPr id="3" name="Content Placeholder 2"/>
          <p:cNvSpPr>
            <a:spLocks noGrp="1"/>
          </p:cNvSpPr>
          <p:nvPr>
            <p:ph idx="1"/>
          </p:nvPr>
        </p:nvSpPr>
        <p:spPr/>
        <p:txBody>
          <a:bodyPr>
            <a:normAutofit/>
          </a:bodyPr>
          <a:lstStyle/>
          <a:p>
            <a:r>
              <a:rPr lang="en-GB" dirty="0" smtClean="0"/>
              <a:t>What are nutrients?</a:t>
            </a:r>
          </a:p>
          <a:p>
            <a:pPr marL="0" indent="0">
              <a:buNone/>
            </a:pPr>
            <a:r>
              <a:rPr lang="en-GB" dirty="0" smtClean="0">
                <a:solidFill>
                  <a:srgbClr val="00B050"/>
                </a:solidFill>
              </a:rPr>
              <a:t>The substances that make up food.</a:t>
            </a:r>
          </a:p>
          <a:p>
            <a:pPr marL="0" indent="0">
              <a:buNone/>
            </a:pPr>
            <a:r>
              <a:rPr lang="en-GB" dirty="0" smtClean="0"/>
              <a:t>E.G – </a:t>
            </a:r>
          </a:p>
          <a:p>
            <a:pPr marL="0" indent="0">
              <a:buNone/>
            </a:pPr>
            <a:r>
              <a:rPr lang="en-GB" dirty="0" smtClean="0"/>
              <a:t>Carbohydrates</a:t>
            </a:r>
          </a:p>
          <a:p>
            <a:pPr marL="0" indent="0">
              <a:buNone/>
            </a:pPr>
            <a:r>
              <a:rPr lang="en-GB" dirty="0" smtClean="0"/>
              <a:t>Fats</a:t>
            </a:r>
          </a:p>
          <a:p>
            <a:pPr marL="0" indent="0">
              <a:buNone/>
            </a:pPr>
            <a:r>
              <a:rPr lang="en-GB" dirty="0" smtClean="0"/>
              <a:t>Proteins</a:t>
            </a:r>
          </a:p>
          <a:p>
            <a:pPr marL="0" indent="0">
              <a:buNone/>
            </a:pPr>
            <a:r>
              <a:rPr lang="en-GB" dirty="0" smtClean="0"/>
              <a:t>Vitamins</a:t>
            </a:r>
          </a:p>
          <a:p>
            <a:pPr marL="0" indent="0">
              <a:buNone/>
            </a:pPr>
            <a:r>
              <a:rPr lang="en-GB" dirty="0" smtClean="0"/>
              <a:t>Minerals</a:t>
            </a:r>
          </a:p>
          <a:p>
            <a:pPr marL="0" indent="0">
              <a:buNone/>
            </a:pPr>
            <a:r>
              <a:rPr lang="en-GB" dirty="0" smtClean="0"/>
              <a:t>Water</a:t>
            </a:r>
          </a:p>
          <a:p>
            <a:pPr marL="0" indent="0">
              <a:buNone/>
            </a:pPr>
            <a:r>
              <a:rPr lang="en-GB" dirty="0" smtClean="0"/>
              <a:t>Fibre</a:t>
            </a:r>
            <a:endParaRPr lang="en-GB" dirty="0"/>
          </a:p>
        </p:txBody>
      </p:sp>
      <p:pic>
        <p:nvPicPr>
          <p:cNvPr id="4" name="Picture 3"/>
          <p:cNvPicPr>
            <a:picLocks noChangeAspect="1"/>
          </p:cNvPicPr>
          <p:nvPr/>
        </p:nvPicPr>
        <p:blipFill>
          <a:blip r:embed="rId2"/>
          <a:stretch>
            <a:fillRect/>
          </a:stretch>
        </p:blipFill>
        <p:spPr>
          <a:xfrm>
            <a:off x="8100392" y="638522"/>
            <a:ext cx="780356" cy="780356"/>
          </a:xfrm>
          <a:prstGeom prst="rect">
            <a:avLst/>
          </a:prstGeom>
        </p:spPr>
      </p:pic>
    </p:spTree>
    <p:extLst>
      <p:ext uri="{BB962C8B-B14F-4D97-AF65-F5344CB8AC3E}">
        <p14:creationId xmlns:p14="http://schemas.microsoft.com/office/powerpoint/2010/main" val="158345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65313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20688"/>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5150" y="2647950"/>
            <a:ext cx="29337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5625" y="2652713"/>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1943" y="4365104"/>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4381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does having a balanced diet mean?</a:t>
            </a:r>
            <a:endParaRPr lang="en-GB" dirty="0"/>
          </a:p>
        </p:txBody>
      </p:sp>
      <p:sp>
        <p:nvSpPr>
          <p:cNvPr id="3" name="Content Placeholder 2"/>
          <p:cNvSpPr>
            <a:spLocks noGrp="1"/>
          </p:cNvSpPr>
          <p:nvPr>
            <p:ph idx="1"/>
          </p:nvPr>
        </p:nvSpPr>
        <p:spPr/>
        <p:txBody>
          <a:bodyPr/>
          <a:lstStyle/>
          <a:p>
            <a:r>
              <a:rPr lang="en-GB" dirty="0" smtClean="0"/>
              <a:t>Varying the food constituents.</a:t>
            </a:r>
          </a:p>
          <a:p>
            <a:r>
              <a:rPr lang="en-GB" dirty="0" smtClean="0"/>
              <a:t>Balancing the correct amount of calories.</a:t>
            </a:r>
          </a:p>
          <a:p>
            <a:r>
              <a:rPr lang="en-GB" dirty="0" smtClean="0"/>
              <a:t>Taking in sufficient nutrients (vitamins/minerals)</a:t>
            </a:r>
          </a:p>
          <a:p>
            <a:endParaRPr lang="en-GB" dirty="0"/>
          </a:p>
          <a:p>
            <a:r>
              <a:rPr lang="en-GB" dirty="0" smtClean="0"/>
              <a:t>Five portions of fruit and veg per day (Fist sized)</a:t>
            </a:r>
            <a:endParaRPr lang="en-GB" dirty="0"/>
          </a:p>
        </p:txBody>
      </p:sp>
    </p:spTree>
    <p:extLst>
      <p:ext uri="{BB962C8B-B14F-4D97-AF65-F5344CB8AC3E}">
        <p14:creationId xmlns:p14="http://schemas.microsoft.com/office/powerpoint/2010/main" val="336219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balanced diet?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5332301"/>
              </p:ext>
            </p:extLst>
          </p:nvPr>
        </p:nvGraphicFramePr>
        <p:xfrm>
          <a:off x="-180528" y="908720"/>
          <a:ext cx="9756576" cy="5856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228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39" y="548680"/>
            <a:ext cx="8229600" cy="990600"/>
          </a:xfrm>
        </p:spPr>
        <p:txBody>
          <a:bodyPr/>
          <a:lstStyle/>
          <a:p>
            <a:r>
              <a:rPr lang="en-GB" dirty="0" smtClean="0"/>
              <a:t>Why aim for a balance diet?</a:t>
            </a:r>
            <a:endParaRPr lang="en-GB" dirty="0"/>
          </a:p>
        </p:txBody>
      </p:sp>
      <p:sp>
        <p:nvSpPr>
          <p:cNvPr id="3" name="Content Placeholder 2"/>
          <p:cNvSpPr>
            <a:spLocks noGrp="1"/>
          </p:cNvSpPr>
          <p:nvPr>
            <p:ph idx="1"/>
          </p:nvPr>
        </p:nvSpPr>
        <p:spPr>
          <a:xfrm>
            <a:off x="323528" y="1772816"/>
            <a:ext cx="8229600" cy="4876800"/>
          </a:xfrm>
        </p:spPr>
        <p:txBody>
          <a:bodyPr/>
          <a:lstStyle/>
          <a:p>
            <a:r>
              <a:rPr lang="en-GB" dirty="0" smtClean="0"/>
              <a:t>High fibre = prevents constipation + reduces cholesterol</a:t>
            </a:r>
          </a:p>
          <a:p>
            <a:r>
              <a:rPr lang="en-GB" dirty="0" smtClean="0"/>
              <a:t>Milk/cheese = provide calcium to help bones and teeth</a:t>
            </a:r>
          </a:p>
          <a:p>
            <a:r>
              <a:rPr lang="en-GB" dirty="0" smtClean="0"/>
              <a:t>Iron (mineral) = helps immune system and RBC production</a:t>
            </a:r>
          </a:p>
          <a:p>
            <a:r>
              <a:rPr lang="en-GB" dirty="0" smtClean="0"/>
              <a:t>Vitamin A (cheese) = helps skin and growth</a:t>
            </a:r>
          </a:p>
          <a:p>
            <a:r>
              <a:rPr lang="en-GB" dirty="0" smtClean="0"/>
              <a:t>Vitamin B (nuts/whole grain) = general body function</a:t>
            </a:r>
          </a:p>
          <a:p>
            <a:r>
              <a:rPr lang="en-GB" dirty="0"/>
              <a:t>Vitamin C (Fruit) = helps liver and immune </a:t>
            </a:r>
            <a:r>
              <a:rPr lang="en-GB" dirty="0" smtClean="0"/>
              <a:t>system</a:t>
            </a:r>
          </a:p>
          <a:p>
            <a:r>
              <a:rPr lang="en-GB" dirty="0" smtClean="0"/>
              <a:t>Vitamin D (Fish/eggs) = helps bones</a:t>
            </a:r>
          </a:p>
        </p:txBody>
      </p:sp>
      <p:pic>
        <p:nvPicPr>
          <p:cNvPr id="4" name="Picture 3"/>
          <p:cNvPicPr>
            <a:picLocks noChangeAspect="1"/>
          </p:cNvPicPr>
          <p:nvPr/>
        </p:nvPicPr>
        <p:blipFill>
          <a:blip r:embed="rId2"/>
          <a:stretch>
            <a:fillRect/>
          </a:stretch>
        </p:blipFill>
        <p:spPr>
          <a:xfrm>
            <a:off x="8162950" y="548680"/>
            <a:ext cx="780356" cy="780356"/>
          </a:xfrm>
          <a:prstGeom prst="rect">
            <a:avLst/>
          </a:prstGeom>
        </p:spPr>
      </p:pic>
    </p:spTree>
    <p:extLst>
      <p:ext uri="{BB962C8B-B14F-4D97-AF65-F5344CB8AC3E}">
        <p14:creationId xmlns:p14="http://schemas.microsoft.com/office/powerpoint/2010/main" val="107047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Carbohydrates</a:t>
            </a:r>
            <a:endParaRPr lang="en-GB" dirty="0"/>
          </a:p>
        </p:txBody>
      </p:sp>
      <p:sp>
        <p:nvSpPr>
          <p:cNvPr id="3" name="Content Placeholder 2"/>
          <p:cNvSpPr>
            <a:spLocks noGrp="1"/>
          </p:cNvSpPr>
          <p:nvPr>
            <p:ph idx="1"/>
          </p:nvPr>
        </p:nvSpPr>
        <p:spPr/>
        <p:txBody>
          <a:bodyPr/>
          <a:lstStyle/>
          <a:p>
            <a:pPr marL="0" indent="0">
              <a:buNone/>
            </a:pPr>
            <a:r>
              <a:rPr lang="en-GB" dirty="0" smtClean="0"/>
              <a:t>Simple = Glucose and sugars		</a:t>
            </a:r>
          </a:p>
          <a:p>
            <a:pPr marL="0" indent="0">
              <a:buNone/>
            </a:pPr>
            <a:endParaRPr lang="en-GB" dirty="0"/>
          </a:p>
          <a:p>
            <a:pPr marL="0" indent="0">
              <a:buNone/>
            </a:pPr>
            <a:r>
              <a:rPr lang="en-GB" dirty="0" smtClean="0"/>
              <a:t>Complex = Pasta, bread, potatoes.</a:t>
            </a:r>
          </a:p>
          <a:p>
            <a:pPr marL="0" indent="0">
              <a:buNone/>
            </a:pPr>
            <a:endParaRPr lang="en-GB" dirty="0" smtClean="0"/>
          </a:p>
          <a:p>
            <a:pPr marL="0" indent="0">
              <a:buNone/>
            </a:pPr>
            <a:r>
              <a:rPr lang="en-GB" dirty="0" smtClean="0"/>
              <a:t>Main energy source for active people.</a:t>
            </a:r>
          </a:p>
          <a:p>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35847"/>
            <a:ext cx="4132312" cy="2324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913154"/>
            <a:ext cx="3159350" cy="256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19" y="1594235"/>
            <a:ext cx="315935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a:stretch>
            <a:fillRect/>
          </a:stretch>
        </p:blipFill>
        <p:spPr>
          <a:xfrm>
            <a:off x="8172400" y="527435"/>
            <a:ext cx="780356" cy="780356"/>
          </a:xfrm>
          <a:prstGeom prst="rect">
            <a:avLst/>
          </a:prstGeom>
        </p:spPr>
      </p:pic>
    </p:spTree>
    <p:extLst>
      <p:ext uri="{BB962C8B-B14F-4D97-AF65-F5344CB8AC3E}">
        <p14:creationId xmlns:p14="http://schemas.microsoft.com/office/powerpoint/2010/main" val="39882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ppt_x"/>
                                          </p:val>
                                        </p:tav>
                                        <p:tav tm="100000">
                                          <p:val>
                                            <p:strVal val="#ppt_x"/>
                                          </p:val>
                                        </p:tav>
                                      </p:tavLst>
                                    </p:anim>
                                    <p:anim calcmode="lin" valueType="num">
                                      <p:cBhvr additive="base">
                                        <p:cTn id="26" dur="500" fill="hold"/>
                                        <p:tgtEl>
                                          <p:spTgt spid="10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additive="base">
                                        <p:cTn id="33" dur="500" fill="hold"/>
                                        <p:tgtEl>
                                          <p:spTgt spid="1026"/>
                                        </p:tgtEl>
                                        <p:attrNameLst>
                                          <p:attrName>ppt_x</p:attrName>
                                        </p:attrNameLst>
                                      </p:cBhvr>
                                      <p:tavLst>
                                        <p:tav tm="0">
                                          <p:val>
                                            <p:strVal val="#ppt_x"/>
                                          </p:val>
                                        </p:tav>
                                        <p:tav tm="100000">
                                          <p:val>
                                            <p:strVal val="#ppt_x"/>
                                          </p:val>
                                        </p:tav>
                                      </p:tavLst>
                                    </p:anim>
                                    <p:anim calcmode="lin" valueType="num">
                                      <p:cBhvr additive="base">
                                        <p:cTn id="3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Fats</a:t>
            </a:r>
            <a:endParaRPr lang="en-GB" dirty="0"/>
          </a:p>
        </p:txBody>
      </p:sp>
      <p:sp>
        <p:nvSpPr>
          <p:cNvPr id="3" name="Content Placeholder 2"/>
          <p:cNvSpPr>
            <a:spLocks noGrp="1"/>
          </p:cNvSpPr>
          <p:nvPr>
            <p:ph idx="1"/>
          </p:nvPr>
        </p:nvSpPr>
        <p:spPr>
          <a:xfrm>
            <a:off x="467544" y="1484784"/>
            <a:ext cx="8229600" cy="4876800"/>
          </a:xfrm>
        </p:spPr>
        <p:txBody>
          <a:bodyPr>
            <a:normAutofit lnSpcReduction="10000"/>
          </a:bodyPr>
          <a:lstStyle/>
          <a:p>
            <a:pPr marL="0" indent="0">
              <a:buNone/>
            </a:pPr>
            <a:r>
              <a:rPr lang="en-GB" dirty="0" smtClean="0"/>
              <a:t>Fat is a major source of energy for the body – helps carry vitamins into the body.</a:t>
            </a:r>
          </a:p>
          <a:p>
            <a:pPr marL="0" indent="0">
              <a:buNone/>
            </a:pPr>
            <a:r>
              <a:rPr lang="en-GB" dirty="0" smtClean="0"/>
              <a:t>Provides more energy that Carbs (over double) – however fat can only be used as an energy source at low intensity.</a:t>
            </a:r>
          </a:p>
          <a:p>
            <a:pPr marL="0" indent="0" algn="ctr">
              <a:buNone/>
            </a:pPr>
            <a:r>
              <a:rPr lang="en-GB" dirty="0" smtClean="0"/>
              <a:t>Saturated fat vs unsaturated</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buNone/>
            </a:pPr>
            <a:r>
              <a:rPr lang="en-GB" dirty="0" smtClean="0"/>
              <a:t>Your body needs 25-30% fat</a:t>
            </a:r>
          </a:p>
          <a:p>
            <a:pPr marL="0" indent="0">
              <a:buNone/>
            </a:pPr>
            <a:r>
              <a:rPr lang="en-GB" dirty="0" smtClean="0"/>
              <a:t>High fat intake can lead to:</a:t>
            </a:r>
          </a:p>
          <a:p>
            <a:pPr marL="0" indent="0">
              <a:buNone/>
            </a:pPr>
            <a:r>
              <a:rPr lang="en-GB" dirty="0" smtClean="0"/>
              <a:t>High cholesterol, heart disease, fatty deposits in arteries</a:t>
            </a:r>
          </a:p>
          <a:p>
            <a:endParaRPr lang="en-GB"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726" y="3429000"/>
            <a:ext cx="1639069" cy="163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5" y="3429000"/>
            <a:ext cx="216240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8244408" y="533400"/>
            <a:ext cx="780356" cy="780356"/>
          </a:xfrm>
          <a:prstGeom prst="rect">
            <a:avLst/>
          </a:prstGeom>
        </p:spPr>
      </p:pic>
    </p:spTree>
    <p:extLst>
      <p:ext uri="{BB962C8B-B14F-4D97-AF65-F5344CB8AC3E}">
        <p14:creationId xmlns:p14="http://schemas.microsoft.com/office/powerpoint/2010/main" val="25937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anim calcmode="lin" valueType="num">
                                      <p:cBhvr additive="base">
                                        <p:cTn id="29" dur="500" fill="hold"/>
                                        <p:tgtEl>
                                          <p:spTgt spid="2054"/>
                                        </p:tgtEl>
                                        <p:attrNameLst>
                                          <p:attrName>ppt_x</p:attrName>
                                        </p:attrNameLst>
                                      </p:cBhvr>
                                      <p:tavLst>
                                        <p:tav tm="0">
                                          <p:val>
                                            <p:strVal val="#ppt_x"/>
                                          </p:val>
                                        </p:tav>
                                        <p:tav tm="100000">
                                          <p:val>
                                            <p:strVal val="#ppt_x"/>
                                          </p:val>
                                        </p:tav>
                                      </p:tavLst>
                                    </p:anim>
                                    <p:anim calcmode="lin" valueType="num">
                                      <p:cBhvr additive="base">
                                        <p:cTn id="30" dur="500" fill="hold"/>
                                        <p:tgtEl>
                                          <p:spTgt spid="205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52"/>
                                        </p:tgtEl>
                                        <p:attrNameLst>
                                          <p:attrName>style.visibility</p:attrName>
                                        </p:attrNameLst>
                                      </p:cBhvr>
                                      <p:to>
                                        <p:strVal val="visible"/>
                                      </p:to>
                                    </p:set>
                                    <p:anim calcmode="lin" valueType="num">
                                      <p:cBhvr additive="base">
                                        <p:cTn id="33" dur="500" fill="hold"/>
                                        <p:tgtEl>
                                          <p:spTgt spid="2052"/>
                                        </p:tgtEl>
                                        <p:attrNameLst>
                                          <p:attrName>ppt_x</p:attrName>
                                        </p:attrNameLst>
                                      </p:cBhvr>
                                      <p:tavLst>
                                        <p:tav tm="0">
                                          <p:val>
                                            <p:strVal val="#ppt_x"/>
                                          </p:val>
                                        </p:tav>
                                        <p:tav tm="100000">
                                          <p:val>
                                            <p:strVal val="#ppt_x"/>
                                          </p:val>
                                        </p:tav>
                                      </p:tavLst>
                                    </p:anim>
                                    <p:anim calcmode="lin" valueType="num">
                                      <p:cBhvr additive="base">
                                        <p:cTn id="3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Protein</a:t>
            </a:r>
            <a:endParaRPr lang="en-GB" dirty="0"/>
          </a:p>
        </p:txBody>
      </p:sp>
      <p:sp>
        <p:nvSpPr>
          <p:cNvPr id="3" name="Content Placeholder 2"/>
          <p:cNvSpPr>
            <a:spLocks noGrp="1"/>
          </p:cNvSpPr>
          <p:nvPr>
            <p:ph idx="1"/>
          </p:nvPr>
        </p:nvSpPr>
        <p:spPr/>
        <p:txBody>
          <a:bodyPr/>
          <a:lstStyle/>
          <a:p>
            <a:r>
              <a:rPr lang="en-GB" dirty="0" smtClean="0"/>
              <a:t>Vital in the growth in new tissue and muscle repair</a:t>
            </a:r>
          </a:p>
          <a:p>
            <a:r>
              <a:rPr lang="en-GB" dirty="0" smtClean="0"/>
              <a:t>The main sources: </a:t>
            </a:r>
          </a:p>
          <a:p>
            <a:endParaRPr lang="en-GB" dirty="0"/>
          </a:p>
          <a:p>
            <a:endParaRPr lang="en-GB" dirty="0" smtClean="0"/>
          </a:p>
          <a:p>
            <a:endParaRPr lang="en-GB" dirty="0"/>
          </a:p>
          <a:p>
            <a:endParaRPr lang="en-GB" dirty="0" smtClean="0"/>
          </a:p>
          <a:p>
            <a:r>
              <a:rPr lang="en-GB" dirty="0" smtClean="0"/>
              <a:t>Athletes that require a lot of </a:t>
            </a:r>
          </a:p>
          <a:p>
            <a:pPr marL="0" indent="0">
              <a:buNone/>
            </a:pPr>
            <a:r>
              <a:rPr lang="en-GB" dirty="0" smtClean="0"/>
              <a:t>Strength and power will consume</a:t>
            </a:r>
            <a:endParaRPr lang="en-GB" dirty="0"/>
          </a:p>
          <a:p>
            <a:pPr marL="0" indent="0">
              <a:buNone/>
            </a:pPr>
            <a:r>
              <a:rPr lang="en-GB" dirty="0" smtClean="0"/>
              <a:t>a lot of protein.</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542" y="2129339"/>
            <a:ext cx="211378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804" y="3242085"/>
            <a:ext cx="2268363" cy="169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36912"/>
            <a:ext cx="2033330" cy="113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329" y="2633395"/>
            <a:ext cx="2849213" cy="109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stretch>
            <a:fillRect/>
          </a:stretch>
        </p:blipFill>
        <p:spPr>
          <a:xfrm>
            <a:off x="8172400" y="536104"/>
            <a:ext cx="780356" cy="780356"/>
          </a:xfrm>
          <a:prstGeom prst="rect">
            <a:avLst/>
          </a:prstGeom>
        </p:spPr>
      </p:pic>
    </p:spTree>
    <p:extLst>
      <p:ext uri="{BB962C8B-B14F-4D97-AF65-F5344CB8AC3E}">
        <p14:creationId xmlns:p14="http://schemas.microsoft.com/office/powerpoint/2010/main" val="244157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additive="base">
                                        <p:cTn id="23" dur="500" fill="hold"/>
                                        <p:tgtEl>
                                          <p:spTgt spid="2051"/>
                                        </p:tgtEl>
                                        <p:attrNameLst>
                                          <p:attrName>ppt_x</p:attrName>
                                        </p:attrNameLst>
                                      </p:cBhvr>
                                      <p:tavLst>
                                        <p:tav tm="0">
                                          <p:val>
                                            <p:strVal val="#ppt_x"/>
                                          </p:val>
                                        </p:tav>
                                        <p:tav tm="100000">
                                          <p:val>
                                            <p:strVal val="#ppt_x"/>
                                          </p:val>
                                        </p:tav>
                                      </p:tavLst>
                                    </p:anim>
                                    <p:anim calcmode="lin" valueType="num">
                                      <p:cBhvr additive="base">
                                        <p:cTn id="24" dur="500" fill="hold"/>
                                        <p:tgtEl>
                                          <p:spTgt spid="205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additive="base">
                                        <p:cTn id="27" dur="500" fill="hold"/>
                                        <p:tgtEl>
                                          <p:spTgt spid="3075"/>
                                        </p:tgtEl>
                                        <p:attrNameLst>
                                          <p:attrName>ppt_x</p:attrName>
                                        </p:attrNameLst>
                                      </p:cBhvr>
                                      <p:tavLst>
                                        <p:tav tm="0">
                                          <p:val>
                                            <p:strVal val="#ppt_x"/>
                                          </p:val>
                                        </p:tav>
                                        <p:tav tm="100000">
                                          <p:val>
                                            <p:strVal val="#ppt_x"/>
                                          </p:val>
                                        </p:tav>
                                      </p:tavLst>
                                    </p:anim>
                                    <p:anim calcmode="lin" valueType="num">
                                      <p:cBhvr additive="base">
                                        <p:cTn id="28" dur="500" fill="hold"/>
                                        <p:tgtEl>
                                          <p:spTgt spid="30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additive="base">
                                        <p:cTn id="31" dur="500" fill="hold"/>
                                        <p:tgtEl>
                                          <p:spTgt spid="3076"/>
                                        </p:tgtEl>
                                        <p:attrNameLst>
                                          <p:attrName>ppt_x</p:attrName>
                                        </p:attrNameLst>
                                      </p:cBhvr>
                                      <p:tavLst>
                                        <p:tav tm="0">
                                          <p:val>
                                            <p:strVal val="#ppt_x"/>
                                          </p:val>
                                        </p:tav>
                                        <p:tav tm="100000">
                                          <p:val>
                                            <p:strVal val="#ppt_x"/>
                                          </p:val>
                                        </p:tav>
                                      </p:tavLst>
                                    </p:anim>
                                    <p:anim calcmode="lin" valueType="num">
                                      <p:cBhvr additive="base">
                                        <p:cTn id="3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Vitamins + minerals</a:t>
            </a:r>
            <a:endParaRPr lang="en-GB" dirty="0"/>
          </a:p>
        </p:txBody>
      </p:sp>
      <p:sp>
        <p:nvSpPr>
          <p:cNvPr id="3" name="Content Placeholder 2"/>
          <p:cNvSpPr>
            <a:spLocks noGrp="1"/>
          </p:cNvSpPr>
          <p:nvPr>
            <p:ph idx="1"/>
          </p:nvPr>
        </p:nvSpPr>
        <p:spPr/>
        <p:txBody>
          <a:bodyPr/>
          <a:lstStyle/>
          <a:p>
            <a:r>
              <a:rPr lang="en-GB" dirty="0" smtClean="0"/>
              <a:t>Are essential to maintain good health. They are only required in small amounts, and are often found in a normal balanced diet.</a:t>
            </a:r>
          </a:p>
          <a:p>
            <a:r>
              <a:rPr lang="en-GB" dirty="0" smtClean="0"/>
              <a:t>They are mainly used to keep the body systems working efficiently and for general health.</a:t>
            </a:r>
          </a:p>
          <a:p>
            <a:endParaRPr lang="en-GB" dirty="0"/>
          </a:p>
          <a:p>
            <a:r>
              <a:rPr lang="en-GB" dirty="0" smtClean="0"/>
              <a:t>Vitamin A = good for the skin</a:t>
            </a:r>
          </a:p>
          <a:p>
            <a:r>
              <a:rPr lang="en-GB" dirty="0" smtClean="0"/>
              <a:t>Calcium  - bone health	</a:t>
            </a:r>
            <a:endParaRPr lang="en-GB" dirty="0"/>
          </a:p>
        </p:txBody>
      </p:sp>
      <p:pic>
        <p:nvPicPr>
          <p:cNvPr id="4" name="Picture 3"/>
          <p:cNvPicPr>
            <a:picLocks noChangeAspect="1"/>
          </p:cNvPicPr>
          <p:nvPr/>
        </p:nvPicPr>
        <p:blipFill>
          <a:blip r:embed="rId2"/>
          <a:stretch>
            <a:fillRect/>
          </a:stretch>
        </p:blipFill>
        <p:spPr>
          <a:xfrm>
            <a:off x="8172400" y="533400"/>
            <a:ext cx="780356" cy="780356"/>
          </a:xfrm>
          <a:prstGeom prst="rect">
            <a:avLst/>
          </a:prstGeom>
        </p:spPr>
      </p:pic>
    </p:spTree>
    <p:extLst>
      <p:ext uri="{BB962C8B-B14F-4D97-AF65-F5344CB8AC3E}">
        <p14:creationId xmlns:p14="http://schemas.microsoft.com/office/powerpoint/2010/main" val="260141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Fibre</a:t>
            </a:r>
            <a:endParaRPr lang="en-GB" dirty="0"/>
          </a:p>
        </p:txBody>
      </p:sp>
      <p:sp>
        <p:nvSpPr>
          <p:cNvPr id="3" name="Content Placeholder 2"/>
          <p:cNvSpPr>
            <a:spLocks noGrp="1"/>
          </p:cNvSpPr>
          <p:nvPr>
            <p:ph idx="1"/>
          </p:nvPr>
        </p:nvSpPr>
        <p:spPr/>
        <p:txBody>
          <a:bodyPr/>
          <a:lstStyle/>
          <a:p>
            <a:r>
              <a:rPr lang="en-GB" dirty="0" smtClean="0"/>
              <a:t>Helps to aid the digestive system.</a:t>
            </a:r>
          </a:p>
          <a:p>
            <a:r>
              <a:rPr lang="en-GB" dirty="0" smtClean="0"/>
              <a:t>Mainly found in…..</a:t>
            </a:r>
          </a:p>
          <a:p>
            <a:endParaRPr lang="en-GB" dirty="0"/>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24944"/>
            <a:ext cx="3777605" cy="212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310" y="1755455"/>
            <a:ext cx="286132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61" y="3789040"/>
            <a:ext cx="3424172" cy="227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a:stretch>
            <a:fillRect/>
          </a:stretch>
        </p:blipFill>
        <p:spPr>
          <a:xfrm>
            <a:off x="8158455" y="595140"/>
            <a:ext cx="780356" cy="780356"/>
          </a:xfrm>
          <a:prstGeom prst="rect">
            <a:avLst/>
          </a:prstGeom>
        </p:spPr>
      </p:pic>
    </p:spTree>
    <p:extLst>
      <p:ext uri="{BB962C8B-B14F-4D97-AF65-F5344CB8AC3E}">
        <p14:creationId xmlns:p14="http://schemas.microsoft.com/office/powerpoint/2010/main" val="332965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95"/>
                                        </p:tgtEl>
                                        <p:attrNameLst>
                                          <p:attrName>style.visibility</p:attrName>
                                        </p:attrNameLst>
                                      </p:cBhvr>
                                      <p:to>
                                        <p:strVal val="visible"/>
                                      </p:to>
                                    </p:set>
                                    <p:anim calcmode="lin" valueType="num">
                                      <p:cBhvr additive="base">
                                        <p:cTn id="23" dur="500" fill="hold"/>
                                        <p:tgtEl>
                                          <p:spTgt spid="8195"/>
                                        </p:tgtEl>
                                        <p:attrNameLst>
                                          <p:attrName>ppt_x</p:attrName>
                                        </p:attrNameLst>
                                      </p:cBhvr>
                                      <p:tavLst>
                                        <p:tav tm="0">
                                          <p:val>
                                            <p:strVal val="#ppt_x"/>
                                          </p:val>
                                        </p:tav>
                                        <p:tav tm="100000">
                                          <p:val>
                                            <p:strVal val="#ppt_x"/>
                                          </p:val>
                                        </p:tav>
                                      </p:tavLst>
                                    </p:anim>
                                    <p:anim calcmode="lin" valueType="num">
                                      <p:cBhvr additive="base">
                                        <p:cTn id="24" dur="500" fill="hold"/>
                                        <p:tgtEl>
                                          <p:spTgt spid="819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196"/>
                                        </p:tgtEl>
                                        <p:attrNameLst>
                                          <p:attrName>style.visibility</p:attrName>
                                        </p:attrNameLst>
                                      </p:cBhvr>
                                      <p:to>
                                        <p:strVal val="visible"/>
                                      </p:to>
                                    </p:set>
                                    <p:anim calcmode="lin" valueType="num">
                                      <p:cBhvr additive="base">
                                        <p:cTn id="27" dur="500" fill="hold"/>
                                        <p:tgtEl>
                                          <p:spTgt spid="8196"/>
                                        </p:tgtEl>
                                        <p:attrNameLst>
                                          <p:attrName>ppt_x</p:attrName>
                                        </p:attrNameLst>
                                      </p:cBhvr>
                                      <p:tavLst>
                                        <p:tav tm="0">
                                          <p:val>
                                            <p:strVal val="#ppt_x"/>
                                          </p:val>
                                        </p:tav>
                                        <p:tav tm="100000">
                                          <p:val>
                                            <p:strVal val="#ppt_x"/>
                                          </p:val>
                                        </p:tav>
                                      </p:tavLst>
                                    </p:anim>
                                    <p:anim calcmode="lin" valueType="num">
                                      <p:cBhvr additive="base">
                                        <p:cTn id="2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908720"/>
            <a:ext cx="7467600" cy="6192688"/>
          </a:xfrm>
        </p:spPr>
        <p:txBody>
          <a:bodyPr/>
          <a:lstStyle/>
          <a:p>
            <a:r>
              <a:rPr lang="en-GB" b="1" u="sng" dirty="0" smtClean="0">
                <a:solidFill>
                  <a:srgbClr val="FF0000"/>
                </a:solidFill>
                <a:effectLst>
                  <a:outerShdw blurRad="38100" dist="38100" dir="2700000" algn="tl">
                    <a:srgbClr val="000000">
                      <a:alpha val="43137"/>
                    </a:srgbClr>
                  </a:outerShdw>
                </a:effectLst>
              </a:rPr>
              <a:t>Physical health and well being.</a:t>
            </a:r>
          </a:p>
          <a:p>
            <a:pPr marL="0" indent="0">
              <a:buNone/>
            </a:pPr>
            <a:r>
              <a:rPr lang="en-GB" dirty="0" smtClean="0">
                <a:solidFill>
                  <a:srgbClr val="FF0000"/>
                </a:solidFill>
              </a:rPr>
              <a:t>All body systems working well, free from illness and injury. Ability to carry out everyday tasks.</a:t>
            </a:r>
          </a:p>
          <a:p>
            <a:pPr marL="0" indent="0">
              <a:buNone/>
            </a:pPr>
            <a:endParaRPr lang="en-GB" dirty="0"/>
          </a:p>
          <a:p>
            <a:r>
              <a:rPr lang="en-GB" b="1" u="sng" dirty="0" smtClean="0">
                <a:solidFill>
                  <a:srgbClr val="00B050"/>
                </a:solidFill>
                <a:effectLst>
                  <a:outerShdw blurRad="38100" dist="38100" dir="2700000" algn="tl">
                    <a:srgbClr val="000000">
                      <a:alpha val="43137"/>
                    </a:srgbClr>
                  </a:outerShdw>
                </a:effectLst>
              </a:rPr>
              <a:t>Metal (emotional) health and well being.</a:t>
            </a:r>
          </a:p>
          <a:p>
            <a:pPr marL="0" indent="0">
              <a:buNone/>
            </a:pPr>
            <a:r>
              <a:rPr lang="en-GB" dirty="0" smtClean="0">
                <a:solidFill>
                  <a:srgbClr val="00B050"/>
                </a:solidFill>
              </a:rPr>
              <a:t>Every individual realises his/her own potential, can cope with normal stresses of life, work productively and make a contribution to community.</a:t>
            </a:r>
          </a:p>
          <a:p>
            <a:pPr marL="0" indent="0">
              <a:buNone/>
            </a:pPr>
            <a:endParaRPr lang="en-GB" dirty="0"/>
          </a:p>
          <a:p>
            <a:r>
              <a:rPr lang="en-GB" b="1" u="sng" dirty="0" smtClean="0">
                <a:solidFill>
                  <a:srgbClr val="7030A0"/>
                </a:solidFill>
                <a:effectLst>
                  <a:outerShdw blurRad="38100" dist="38100" dir="2700000" algn="tl">
                    <a:srgbClr val="000000">
                      <a:alpha val="43137"/>
                    </a:srgbClr>
                  </a:outerShdw>
                </a:effectLst>
              </a:rPr>
              <a:t>Social health and well being:</a:t>
            </a:r>
          </a:p>
          <a:p>
            <a:pPr marL="0" indent="0">
              <a:buNone/>
            </a:pPr>
            <a:r>
              <a:rPr lang="en-GB" dirty="0" smtClean="0">
                <a:solidFill>
                  <a:srgbClr val="7030A0"/>
                </a:solidFill>
              </a:rPr>
              <a:t>Basic human needs are met (Food, shelter, clothing). The individual has friendship and support, value in society, has little stress in social circumstances.</a:t>
            </a:r>
          </a:p>
          <a:p>
            <a:pPr marL="0" indent="0">
              <a:buNone/>
            </a:pPr>
            <a:endParaRPr lang="en-GB" dirty="0"/>
          </a:p>
          <a:p>
            <a:pPr marL="0" indent="0">
              <a:buNone/>
            </a:pPr>
            <a:endParaRPr lang="en-GB" dirty="0"/>
          </a:p>
        </p:txBody>
      </p:sp>
      <p:sp>
        <p:nvSpPr>
          <p:cNvPr id="4" name="TextBox 3"/>
          <p:cNvSpPr txBox="1"/>
          <p:nvPr/>
        </p:nvSpPr>
        <p:spPr>
          <a:xfrm>
            <a:off x="611560" y="260648"/>
            <a:ext cx="7056784" cy="369332"/>
          </a:xfrm>
          <a:prstGeom prst="rect">
            <a:avLst/>
          </a:prstGeom>
          <a:noFill/>
        </p:spPr>
        <p:txBody>
          <a:bodyPr wrap="square" rtlCol="0">
            <a:spAutoFit/>
          </a:bodyPr>
          <a:lstStyle/>
          <a:p>
            <a:r>
              <a:rPr lang="en-GB" dirty="0" smtClean="0"/>
              <a:t>Key terms…….</a:t>
            </a:r>
            <a:endParaRPr lang="en-GB" dirty="0"/>
          </a:p>
        </p:txBody>
      </p:sp>
    </p:spTree>
    <p:extLst>
      <p:ext uri="{BB962C8B-B14F-4D97-AF65-F5344CB8AC3E}">
        <p14:creationId xmlns:p14="http://schemas.microsoft.com/office/powerpoint/2010/main" val="218429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Water </a:t>
            </a:r>
            <a:r>
              <a:rPr lang="en-GB" dirty="0"/>
              <a:t> </a:t>
            </a:r>
            <a:r>
              <a:rPr lang="en-GB" dirty="0" smtClean="0"/>
              <a:t>(hydration)</a:t>
            </a:r>
            <a:endParaRPr lang="en-GB" dirty="0"/>
          </a:p>
        </p:txBody>
      </p:sp>
      <p:sp>
        <p:nvSpPr>
          <p:cNvPr id="3" name="Content Placeholder 2"/>
          <p:cNvSpPr>
            <a:spLocks noGrp="1"/>
          </p:cNvSpPr>
          <p:nvPr>
            <p:ph idx="1"/>
          </p:nvPr>
        </p:nvSpPr>
        <p:spPr>
          <a:xfrm>
            <a:off x="457200" y="1600200"/>
            <a:ext cx="6491064" cy="4876800"/>
          </a:xfrm>
        </p:spPr>
        <p:txBody>
          <a:bodyPr>
            <a:normAutofit lnSpcReduction="10000"/>
          </a:bodyPr>
          <a:lstStyle/>
          <a:p>
            <a:r>
              <a:rPr lang="en-GB" dirty="0" smtClean="0"/>
              <a:t>Essential to healthy living.</a:t>
            </a:r>
          </a:p>
          <a:p>
            <a:r>
              <a:rPr lang="en-GB" dirty="0" smtClean="0"/>
              <a:t>Over half the human body is water.</a:t>
            </a:r>
            <a:endParaRPr lang="en-GB" dirty="0"/>
          </a:p>
          <a:p>
            <a:r>
              <a:rPr lang="en-GB" dirty="0" smtClean="0"/>
              <a:t>The recommended daily allowance is 8 large glasses of water.</a:t>
            </a:r>
          </a:p>
          <a:p>
            <a:endParaRPr lang="en-GB" dirty="0"/>
          </a:p>
          <a:p>
            <a:r>
              <a:rPr lang="en-GB" dirty="0" smtClean="0"/>
              <a:t>What does dehydration lead to:</a:t>
            </a:r>
          </a:p>
          <a:p>
            <a:r>
              <a:rPr lang="en-GB" dirty="0" smtClean="0"/>
              <a:t>Increased viscosity of blood. </a:t>
            </a:r>
          </a:p>
          <a:p>
            <a:r>
              <a:rPr lang="en-GB" dirty="0" smtClean="0"/>
              <a:t>Increased heart rate</a:t>
            </a:r>
          </a:p>
          <a:p>
            <a:r>
              <a:rPr lang="en-GB" dirty="0" smtClean="0"/>
              <a:t>Increased body temperature</a:t>
            </a:r>
          </a:p>
          <a:p>
            <a:r>
              <a:rPr lang="en-GB" dirty="0" smtClean="0"/>
              <a:t>Reaction time decreases – affecting decision making</a:t>
            </a:r>
          </a:p>
          <a:p>
            <a:r>
              <a:rPr lang="en-GB" dirty="0" smtClean="0"/>
              <a:t>Fatigue and cramps.</a:t>
            </a:r>
            <a:endParaRPr lang="en-GB" dirty="0"/>
          </a:p>
          <a:p>
            <a:endParaRPr lang="en-GB"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2753544"/>
            <a:ext cx="226774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8172400" y="533400"/>
            <a:ext cx="780356" cy="780356"/>
          </a:xfrm>
          <a:prstGeom prst="rect">
            <a:avLst/>
          </a:prstGeom>
        </p:spPr>
      </p:pic>
    </p:spTree>
    <p:extLst>
      <p:ext uri="{BB962C8B-B14F-4D97-AF65-F5344CB8AC3E}">
        <p14:creationId xmlns:p14="http://schemas.microsoft.com/office/powerpoint/2010/main" val="30072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additive="base">
                                        <p:cTn id="17" dur="500" fill="hold"/>
                                        <p:tgtEl>
                                          <p:spTgt spid="9218"/>
                                        </p:tgtEl>
                                        <p:attrNameLst>
                                          <p:attrName>ppt_x</p:attrName>
                                        </p:attrNameLst>
                                      </p:cBhvr>
                                      <p:tavLst>
                                        <p:tav tm="0">
                                          <p:val>
                                            <p:strVal val="#ppt_x"/>
                                          </p:val>
                                        </p:tav>
                                        <p:tav tm="100000">
                                          <p:val>
                                            <p:strVal val="#ppt_x"/>
                                          </p:val>
                                        </p:tav>
                                      </p:tavLst>
                                    </p:anim>
                                    <p:anim calcmode="lin" valueType="num">
                                      <p:cBhvr additive="base">
                                        <p:cTn id="1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sp>
        <p:nvSpPr>
          <p:cNvPr id="3" name="Content Placeholder 2"/>
          <p:cNvSpPr>
            <a:spLocks noGrp="1"/>
          </p:cNvSpPr>
          <p:nvPr>
            <p:ph idx="1"/>
          </p:nvPr>
        </p:nvSpPr>
        <p:spPr/>
        <p:txBody>
          <a:bodyPr/>
          <a:lstStyle/>
          <a:p>
            <a:r>
              <a:rPr lang="en-GB" dirty="0" smtClean="0"/>
              <a:t>Match the correct term with the correct definition:</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76237809"/>
              </p:ext>
            </p:extLst>
          </p:nvPr>
        </p:nvGraphicFramePr>
        <p:xfrm>
          <a:off x="395536" y="2204864"/>
          <a:ext cx="8352928" cy="2592288"/>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487165">
                <a:tc>
                  <a:txBody>
                    <a:bodyPr/>
                    <a:lstStyle/>
                    <a:p>
                      <a:r>
                        <a:rPr lang="en-GB" dirty="0" smtClean="0"/>
                        <a:t>Term</a:t>
                      </a:r>
                      <a:endParaRPr lang="en-GB" dirty="0"/>
                    </a:p>
                  </a:txBody>
                  <a:tcPr/>
                </a:tc>
                <a:tc>
                  <a:txBody>
                    <a:bodyPr/>
                    <a:lstStyle/>
                    <a:p>
                      <a:r>
                        <a:rPr lang="en-GB" dirty="0" smtClean="0"/>
                        <a:t>Definition</a:t>
                      </a:r>
                      <a:endParaRPr lang="en-GB" dirty="0"/>
                    </a:p>
                  </a:txBody>
                  <a:tcPr/>
                </a:tc>
                <a:extLst>
                  <a:ext uri="{0D108BD9-81ED-4DB2-BD59-A6C34878D82A}">
                    <a16:rowId xmlns:a16="http://schemas.microsoft.com/office/drawing/2014/main" val="10000"/>
                  </a:ext>
                </a:extLst>
              </a:tr>
              <a:tr h="487165">
                <a:tc>
                  <a:txBody>
                    <a:bodyPr/>
                    <a:lstStyle/>
                    <a:p>
                      <a:r>
                        <a:rPr lang="en-GB" dirty="0" smtClean="0"/>
                        <a:t>Dehydration</a:t>
                      </a:r>
                      <a:endParaRPr lang="en-GB" dirty="0"/>
                    </a:p>
                  </a:txBody>
                  <a:tcPr/>
                </a:tc>
                <a:tc>
                  <a:txBody>
                    <a:bodyPr/>
                    <a:lstStyle/>
                    <a:p>
                      <a:r>
                        <a:rPr lang="en-GB" dirty="0" smtClean="0"/>
                        <a:t>Consuming water to restore hydration</a:t>
                      </a:r>
                      <a:endParaRPr lang="en-GB" dirty="0"/>
                    </a:p>
                  </a:txBody>
                  <a:tcPr/>
                </a:tc>
                <a:extLst>
                  <a:ext uri="{0D108BD9-81ED-4DB2-BD59-A6C34878D82A}">
                    <a16:rowId xmlns:a16="http://schemas.microsoft.com/office/drawing/2014/main" val="10001"/>
                  </a:ext>
                </a:extLst>
              </a:tr>
              <a:tr h="666218">
                <a:tc>
                  <a:txBody>
                    <a:bodyPr/>
                    <a:lstStyle/>
                    <a:p>
                      <a:r>
                        <a:rPr lang="en-GB" dirty="0" smtClean="0"/>
                        <a:t>Hydration</a:t>
                      </a:r>
                      <a:endParaRPr lang="en-GB" dirty="0"/>
                    </a:p>
                  </a:txBody>
                  <a:tcPr/>
                </a:tc>
                <a:tc>
                  <a:txBody>
                    <a:bodyPr/>
                    <a:lstStyle/>
                    <a:p>
                      <a:r>
                        <a:rPr lang="en-GB" dirty="0" smtClean="0"/>
                        <a:t>Excessive loss of body water interrupting the function of the body</a:t>
                      </a:r>
                      <a:endParaRPr lang="en-GB" dirty="0"/>
                    </a:p>
                  </a:txBody>
                  <a:tcPr/>
                </a:tc>
                <a:extLst>
                  <a:ext uri="{0D108BD9-81ED-4DB2-BD59-A6C34878D82A}">
                    <a16:rowId xmlns:a16="http://schemas.microsoft.com/office/drawing/2014/main" val="10002"/>
                  </a:ext>
                </a:extLst>
              </a:tr>
              <a:tr h="951740">
                <a:tc>
                  <a:txBody>
                    <a:bodyPr/>
                    <a:lstStyle/>
                    <a:p>
                      <a:r>
                        <a:rPr lang="en-GB" dirty="0" smtClean="0"/>
                        <a:t>Rehydration</a:t>
                      </a:r>
                      <a:endParaRPr lang="en-GB" dirty="0"/>
                    </a:p>
                  </a:txBody>
                  <a:tcPr/>
                </a:tc>
                <a:tc>
                  <a:txBody>
                    <a:bodyPr/>
                    <a:lstStyle/>
                    <a:p>
                      <a:r>
                        <a:rPr lang="en-GB" dirty="0" smtClean="0"/>
                        <a:t>Having enough water (water balance) to enable normal functioning of the body</a:t>
                      </a:r>
                      <a:endParaRPr lang="en-GB" dirty="0"/>
                    </a:p>
                  </a:txBody>
                  <a:tcPr/>
                </a:tc>
                <a:extLst>
                  <a:ext uri="{0D108BD9-81ED-4DB2-BD59-A6C34878D82A}">
                    <a16:rowId xmlns:a16="http://schemas.microsoft.com/office/drawing/2014/main" val="10003"/>
                  </a:ext>
                </a:extLst>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246"/>
            <a:ext cx="1070927" cy="107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7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sp>
        <p:nvSpPr>
          <p:cNvPr id="3" name="Content Placeholder 2"/>
          <p:cNvSpPr>
            <a:spLocks noGrp="1"/>
          </p:cNvSpPr>
          <p:nvPr>
            <p:ph idx="1"/>
          </p:nvPr>
        </p:nvSpPr>
        <p:spPr/>
        <p:txBody>
          <a:bodyPr/>
          <a:lstStyle/>
          <a:p>
            <a:r>
              <a:rPr lang="en-GB" dirty="0" smtClean="0"/>
              <a:t>Match the correct term with the correct definition:</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9735544"/>
              </p:ext>
            </p:extLst>
          </p:nvPr>
        </p:nvGraphicFramePr>
        <p:xfrm>
          <a:off x="395536" y="2204864"/>
          <a:ext cx="8352928" cy="3267705"/>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487165">
                <a:tc>
                  <a:txBody>
                    <a:bodyPr/>
                    <a:lstStyle/>
                    <a:p>
                      <a:r>
                        <a:rPr lang="en-GB" dirty="0" smtClean="0"/>
                        <a:t>Term</a:t>
                      </a:r>
                      <a:endParaRPr lang="en-GB" dirty="0"/>
                    </a:p>
                  </a:txBody>
                  <a:tcPr/>
                </a:tc>
                <a:tc>
                  <a:txBody>
                    <a:bodyPr/>
                    <a:lstStyle/>
                    <a:p>
                      <a:r>
                        <a:rPr lang="en-GB" dirty="0" smtClean="0"/>
                        <a:t>Definition</a:t>
                      </a:r>
                      <a:endParaRPr lang="en-GB" dirty="0"/>
                    </a:p>
                  </a:txBody>
                  <a:tcPr/>
                </a:tc>
                <a:extLst>
                  <a:ext uri="{0D108BD9-81ED-4DB2-BD59-A6C34878D82A}">
                    <a16:rowId xmlns:a16="http://schemas.microsoft.com/office/drawing/2014/main" val="10000"/>
                  </a:ext>
                </a:extLst>
              </a:tr>
              <a:tr h="487165">
                <a:tc>
                  <a:txBody>
                    <a:bodyPr/>
                    <a:lstStyle/>
                    <a:p>
                      <a:r>
                        <a:rPr lang="en-GB" dirty="0" smtClean="0"/>
                        <a:t>Dehydration</a:t>
                      </a:r>
                      <a:endParaRPr lang="en-GB" dirty="0"/>
                    </a:p>
                  </a:txBody>
                  <a:tcPr/>
                </a:tc>
                <a:tc>
                  <a:txBody>
                    <a:bodyPr/>
                    <a:lstStyle/>
                    <a:p>
                      <a:r>
                        <a:rPr lang="en-GB" dirty="0" smtClean="0"/>
                        <a:t>Excessive loss of body water interrupting the function of the body</a:t>
                      </a:r>
                      <a:endParaRPr lang="en-GB" dirty="0"/>
                    </a:p>
                  </a:txBody>
                  <a:tcPr/>
                </a:tc>
                <a:extLst>
                  <a:ext uri="{0D108BD9-81ED-4DB2-BD59-A6C34878D82A}">
                    <a16:rowId xmlns:a16="http://schemas.microsoft.com/office/drawing/2014/main" val="10001"/>
                  </a:ext>
                </a:extLst>
              </a:tr>
              <a:tr h="666218">
                <a:tc>
                  <a:txBody>
                    <a:bodyPr/>
                    <a:lstStyle/>
                    <a:p>
                      <a:r>
                        <a:rPr lang="en-GB" dirty="0" smtClean="0"/>
                        <a:t>Hydration</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Having enough water (water balance) to enable normal functioning of the body</a:t>
                      </a:r>
                    </a:p>
                    <a:p>
                      <a:endParaRPr lang="en-GB" dirty="0"/>
                    </a:p>
                  </a:txBody>
                  <a:tcPr/>
                </a:tc>
                <a:extLst>
                  <a:ext uri="{0D108BD9-81ED-4DB2-BD59-A6C34878D82A}">
                    <a16:rowId xmlns:a16="http://schemas.microsoft.com/office/drawing/2014/main" val="10002"/>
                  </a:ext>
                </a:extLst>
              </a:tr>
              <a:tr h="951740">
                <a:tc>
                  <a:txBody>
                    <a:bodyPr/>
                    <a:lstStyle/>
                    <a:p>
                      <a:r>
                        <a:rPr lang="en-GB" dirty="0" smtClean="0"/>
                        <a:t>Rehydration</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Consuming water to restore hydration</a:t>
                      </a:r>
                    </a:p>
                    <a:p>
                      <a:endParaRPr lang="en-GB" dirty="0"/>
                    </a:p>
                  </a:txBody>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2"/>
          <a:stretch>
            <a:fillRect/>
          </a:stretch>
        </p:blipFill>
        <p:spPr>
          <a:xfrm>
            <a:off x="8028384" y="533400"/>
            <a:ext cx="969144" cy="930631"/>
          </a:xfrm>
          <a:prstGeom prst="rect">
            <a:avLst/>
          </a:prstGeom>
        </p:spPr>
      </p:pic>
    </p:spTree>
    <p:extLst>
      <p:ext uri="{BB962C8B-B14F-4D97-AF65-F5344CB8AC3E}">
        <p14:creationId xmlns:p14="http://schemas.microsoft.com/office/powerpoint/2010/main" val="287892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t>In pairs put the statements under the correct heading. </a:t>
            </a:r>
            <a:br>
              <a:rPr lang="en-GB" altLang="en-US" dirty="0" smtClean="0"/>
            </a:br>
            <a:endParaRPr lang="en-GB" dirty="0"/>
          </a:p>
        </p:txBody>
      </p:sp>
      <p:sp>
        <p:nvSpPr>
          <p:cNvPr id="4" name="Content Placeholder 3"/>
          <p:cNvSpPr>
            <a:spLocks noGrp="1"/>
          </p:cNvSpPr>
          <p:nvPr>
            <p:ph sz="quarter" idx="1"/>
          </p:nvPr>
        </p:nvSpPr>
        <p:spPr/>
        <p:txBody>
          <a:bodyPr/>
          <a:lstStyle/>
          <a:p>
            <a:endParaRPr lang="en-GB" smtClean="0"/>
          </a:p>
          <a:p>
            <a:endParaRPr lang="en-GB" dirty="0"/>
          </a:p>
        </p:txBody>
      </p:sp>
      <p:sp>
        <p:nvSpPr>
          <p:cNvPr id="5" name="Content Placeholder 4"/>
          <p:cNvSpPr>
            <a:spLocks noGrp="1"/>
          </p:cNvSpPr>
          <p:nvPr>
            <p:ph sz="quarter" idx="2"/>
          </p:nvPr>
        </p:nvSpPr>
        <p:spPr/>
        <p:txBody>
          <a:bodyPr/>
          <a:lstStyle/>
          <a:p>
            <a:endParaRPr lang="en-GB" dirty="0" smtClean="0"/>
          </a:p>
          <a:p>
            <a:endParaRPr lang="en-GB" dirty="0"/>
          </a:p>
        </p:txBody>
      </p:sp>
      <p:sp>
        <p:nvSpPr>
          <p:cNvPr id="8" name="TextBox 7"/>
          <p:cNvSpPr txBox="1"/>
          <p:nvPr/>
        </p:nvSpPr>
        <p:spPr>
          <a:xfrm>
            <a:off x="611560" y="1484785"/>
            <a:ext cx="3456384" cy="4801314"/>
          </a:xfrm>
          <a:prstGeom prst="rect">
            <a:avLst/>
          </a:prstGeom>
          <a:noFill/>
        </p:spPr>
        <p:txBody>
          <a:bodyPr wrap="square" rtlCol="0">
            <a:spAutoFit/>
          </a:bodyPr>
          <a:lstStyle/>
          <a:p>
            <a:pPr marL="285750" indent="-285750">
              <a:buFont typeface="Arial" panose="020B0604020202020204" pitchFamily="34" charset="0"/>
              <a:buChar char="•"/>
            </a:pPr>
            <a:r>
              <a:rPr lang="en-GB" dirty="0"/>
              <a:t>Improve heart function</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Reduce </a:t>
            </a:r>
            <a:r>
              <a:rPr lang="en-GB" dirty="0"/>
              <a:t>risk of illness (Diabetes</a:t>
            </a:r>
            <a:r>
              <a:rPr lang="en-GB" dirty="0" smtClean="0"/>
              <a: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Little </a:t>
            </a:r>
            <a:r>
              <a:rPr lang="en-GB" dirty="0"/>
              <a:t>stress suffered from social circumstances.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Help </a:t>
            </a:r>
            <a:r>
              <a:rPr lang="en-GB" dirty="0"/>
              <a:t>prevent </a:t>
            </a:r>
            <a:r>
              <a:rPr lang="en-GB" dirty="0" smtClean="0"/>
              <a:t>obesity</a:t>
            </a: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Carry </a:t>
            </a:r>
            <a:r>
              <a:rPr lang="en-GB" dirty="0"/>
              <a:t>out everyday tasks with out getting tired</a:t>
            </a:r>
            <a:r>
              <a:rPr lang="en-GB" dirty="0" smtClean="0"/>
              <a: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Release </a:t>
            </a:r>
            <a:r>
              <a:rPr lang="en-GB" dirty="0"/>
              <a:t>feel-good hormones. (</a:t>
            </a:r>
            <a:r>
              <a:rPr lang="en-GB" dirty="0" err="1"/>
              <a:t>Seratonin</a:t>
            </a:r>
            <a:r>
              <a:rPr lang="en-GB" dirty="0"/>
              <a:t>)</a:t>
            </a:r>
          </a:p>
          <a:p>
            <a:pPr marL="285750" indent="-285750">
              <a:buFont typeface="Arial" panose="020B0604020202020204" pitchFamily="34" charset="0"/>
              <a:buChar char="•"/>
            </a:pPr>
            <a:endParaRPr lang="en-GB" dirty="0"/>
          </a:p>
          <a:p>
            <a:endParaRPr lang="en-GB" dirty="0"/>
          </a:p>
        </p:txBody>
      </p:sp>
      <p:sp>
        <p:nvSpPr>
          <p:cNvPr id="9" name="TextBox 8"/>
          <p:cNvSpPr txBox="1"/>
          <p:nvPr/>
        </p:nvSpPr>
        <p:spPr>
          <a:xfrm>
            <a:off x="4860032" y="980728"/>
            <a:ext cx="3672408" cy="6463308"/>
          </a:xfrm>
          <a:prstGeom prst="rect">
            <a:avLst/>
          </a:prstGeom>
          <a:noFill/>
        </p:spPr>
        <p:txBody>
          <a:bodyPr wrap="square" rtlCol="0">
            <a:spAutoFit/>
          </a:bodyPr>
          <a:lstStyle/>
          <a:p>
            <a:pPr marL="285750" indent="-285750">
              <a:buFont typeface="Arial" panose="020B0604020202020204" pitchFamily="34" charset="0"/>
              <a:buChar char="•"/>
            </a:pPr>
            <a:r>
              <a:rPr lang="en-GB" dirty="0"/>
              <a:t>Basic human need are met (Shelter, food, clothing)</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Improve </a:t>
            </a:r>
            <a:r>
              <a:rPr lang="en-GB" dirty="0"/>
              <a:t>cardio-vascular system</a:t>
            </a:r>
            <a:r>
              <a:rPr lang="en-GB" dirty="0" smtClean="0"/>
              <a:t>.</a:t>
            </a: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Provide </a:t>
            </a:r>
            <a:r>
              <a:rPr lang="en-GB" dirty="0"/>
              <a:t>friendship, support, value to society and socially active</a:t>
            </a:r>
            <a:r>
              <a:rPr lang="en-GB" dirty="0" smtClean="0"/>
              <a:t>.</a:t>
            </a: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Provide </a:t>
            </a:r>
            <a:r>
              <a:rPr lang="en-GB" dirty="0"/>
              <a:t>a feeling that you can comfortably carry out activities and enjoy them.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Reduce stress/tension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Enable person to control emotions and work productively.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4582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980331705"/>
              </p:ext>
            </p:extLst>
          </p:nvPr>
        </p:nvGraphicFramePr>
        <p:xfrm>
          <a:off x="107504" y="116632"/>
          <a:ext cx="8640960" cy="6153904"/>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576064">
                <a:tc>
                  <a:txBody>
                    <a:bodyPr/>
                    <a:lstStyle/>
                    <a:p>
                      <a:r>
                        <a:rPr lang="en-GB" dirty="0" smtClean="0"/>
                        <a:t>PHYSICAL</a:t>
                      </a:r>
                      <a:endParaRPr lang="en-GB" dirty="0"/>
                    </a:p>
                  </a:txBody>
                  <a:tcPr/>
                </a:tc>
                <a:tc>
                  <a:txBody>
                    <a:bodyPr/>
                    <a:lstStyle/>
                    <a:p>
                      <a:r>
                        <a:rPr lang="en-GB" dirty="0" smtClean="0"/>
                        <a:t>MENTAL</a:t>
                      </a:r>
                      <a:endParaRPr lang="en-GB" dirty="0"/>
                    </a:p>
                  </a:txBody>
                  <a:tcPr/>
                </a:tc>
                <a:tc>
                  <a:txBody>
                    <a:bodyPr/>
                    <a:lstStyle/>
                    <a:p>
                      <a:r>
                        <a:rPr lang="en-GB" dirty="0" smtClean="0"/>
                        <a:t>SOCIAL</a:t>
                      </a:r>
                      <a:endParaRPr lang="en-GB" dirty="0"/>
                    </a:p>
                  </a:txBody>
                  <a:tcPr/>
                </a:tc>
                <a:extLst>
                  <a:ext uri="{0D108BD9-81ED-4DB2-BD59-A6C34878D82A}">
                    <a16:rowId xmlns:a16="http://schemas.microsoft.com/office/drawing/2014/main" val="10000"/>
                  </a:ext>
                </a:extLst>
              </a:tr>
              <a:tr h="4713251">
                <a:tc>
                  <a:txBody>
                    <a:bodyPr/>
                    <a:lstStyle/>
                    <a:p>
                      <a:pPr marL="285750" indent="-285750">
                        <a:buFont typeface="Arial" panose="020B0604020202020204" pitchFamily="34" charset="0"/>
                        <a:buChar char="•"/>
                      </a:pPr>
                      <a:r>
                        <a:rPr lang="en-GB" dirty="0" smtClean="0"/>
                        <a:t>Improve</a:t>
                      </a:r>
                      <a:r>
                        <a:rPr lang="en-GB" baseline="0" dirty="0" smtClean="0"/>
                        <a:t> heart function.</a:t>
                      </a:r>
                    </a:p>
                    <a:p>
                      <a:pPr marL="285750" indent="-2857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baseline="0" dirty="0" smtClean="0"/>
                        <a:t>Improve cardio-vascular system.</a:t>
                      </a:r>
                    </a:p>
                    <a:p>
                      <a:pPr marL="285750" indent="-2857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baseline="0" dirty="0" smtClean="0"/>
                        <a:t>Reduce risk of illness (Diabetes)</a:t>
                      </a:r>
                    </a:p>
                    <a:p>
                      <a:pPr marL="285750" indent="-2857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baseline="0" dirty="0" smtClean="0"/>
                        <a:t>Help prevent obesity</a:t>
                      </a:r>
                    </a:p>
                    <a:p>
                      <a:pPr marL="285750" indent="-2857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baseline="0" dirty="0" smtClean="0"/>
                        <a:t>Carry out everyday tasks with out getting tired.</a:t>
                      </a:r>
                    </a:p>
                    <a:p>
                      <a:pPr marL="285750" indent="-2857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baseline="0" dirty="0" smtClean="0"/>
                        <a:t>Provide a feeling that you can comfortably carry out activities and enjoy them.</a:t>
                      </a:r>
                    </a:p>
                    <a:p>
                      <a:endParaRPr lang="en-GB" dirty="0"/>
                    </a:p>
                  </a:txBody>
                  <a:tcPr/>
                </a:tc>
                <a:tc>
                  <a:txBody>
                    <a:bodyPr/>
                    <a:lstStyle/>
                    <a:p>
                      <a:pPr marL="285750" indent="-285750">
                        <a:buFont typeface="Arial" panose="020B0604020202020204" pitchFamily="34" charset="0"/>
                        <a:buChar char="•"/>
                      </a:pPr>
                      <a:r>
                        <a:rPr lang="en-GB" dirty="0" smtClean="0"/>
                        <a:t>Reduce stress/tension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Release feel-good hormones. (</a:t>
                      </a:r>
                      <a:r>
                        <a:rPr lang="en-GB" dirty="0" err="1" smtClean="0"/>
                        <a:t>Seratonin</a:t>
                      </a:r>
                      <a:r>
                        <a:rPr lang="en-GB" dirty="0" smtClean="0"/>
                        <a: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Enable person to control</a:t>
                      </a:r>
                      <a:r>
                        <a:rPr lang="en-GB" baseline="0" dirty="0" smtClean="0"/>
                        <a:t> emotions and work productively.</a:t>
                      </a:r>
                      <a:endParaRPr lang="en-GB" dirty="0"/>
                    </a:p>
                  </a:txBody>
                  <a:tcPr/>
                </a:tc>
                <a:tc>
                  <a:txBody>
                    <a:bodyPr/>
                    <a:lstStyle/>
                    <a:p>
                      <a:pPr marL="285750" indent="-285750">
                        <a:buFont typeface="Arial" panose="020B0604020202020204" pitchFamily="34" charset="0"/>
                        <a:buChar char="•"/>
                      </a:pPr>
                      <a:r>
                        <a:rPr lang="en-GB" dirty="0" smtClean="0"/>
                        <a:t>Basic human</a:t>
                      </a:r>
                      <a:r>
                        <a:rPr lang="en-GB" baseline="0" dirty="0" smtClean="0"/>
                        <a:t> need are met (Shelter, food, clothing)</a:t>
                      </a:r>
                    </a:p>
                    <a:p>
                      <a:pPr marL="285750" indent="-2857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baseline="0" dirty="0" smtClean="0"/>
                        <a:t>Provide friendship, support, value to society and socially active.</a:t>
                      </a:r>
                    </a:p>
                    <a:p>
                      <a:pPr marL="285750" indent="-2857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baseline="0" dirty="0" smtClean="0"/>
                        <a:t>Little stress suffered from social circumstances.</a:t>
                      </a:r>
                    </a:p>
                    <a:p>
                      <a:pPr marL="285750" indent="-285750">
                        <a:buFont typeface="Arial" panose="020B0604020202020204" pitchFamily="34" charset="0"/>
                        <a:buChar char="•"/>
                      </a:pPr>
                      <a:endParaRPr lang="en-GB" baseline="0" dirty="0" smtClean="0"/>
                    </a:p>
                    <a:p>
                      <a:pPr marL="0" indent="0">
                        <a:buFont typeface="Arial" panose="020B0604020202020204" pitchFamily="34" charset="0"/>
                        <a:buNone/>
                      </a:pPr>
                      <a:r>
                        <a:rPr lang="en-GB" b="1" u="sng" baseline="0" dirty="0" smtClean="0"/>
                        <a:t>Affects of Phys. Act.</a:t>
                      </a:r>
                    </a:p>
                    <a:p>
                      <a:pPr marL="0" indent="0">
                        <a:buFont typeface="Arial" panose="020B0604020202020204" pitchFamily="34" charset="0"/>
                        <a:buNone/>
                      </a:pPr>
                      <a:endParaRPr lang="en-GB" baseline="0" dirty="0" smtClean="0"/>
                    </a:p>
                    <a:p>
                      <a:pPr marL="285750" indent="-285750">
                        <a:buFont typeface="Arial" panose="020B0604020202020204" pitchFamily="34" charset="0"/>
                        <a:buChar char="•"/>
                      </a:pPr>
                      <a:r>
                        <a:rPr lang="en-GB" baseline="0" dirty="0" smtClean="0"/>
                        <a:t>Make friends</a:t>
                      </a:r>
                    </a:p>
                    <a:p>
                      <a:pPr marL="285750" indent="-285750">
                        <a:buFont typeface="Arial" panose="020B0604020202020204" pitchFamily="34" charset="0"/>
                        <a:buChar char="•"/>
                      </a:pPr>
                      <a:r>
                        <a:rPr lang="en-GB" baseline="0" dirty="0" smtClean="0"/>
                        <a:t>Co-operation skills</a:t>
                      </a:r>
                    </a:p>
                    <a:p>
                      <a:pPr marL="285750" indent="-285750">
                        <a:buFont typeface="Arial" panose="020B0604020202020204" pitchFamily="34" charset="0"/>
                        <a:buChar char="•"/>
                      </a:pPr>
                      <a:r>
                        <a:rPr lang="en-GB" baseline="0" dirty="0" smtClean="0"/>
                        <a:t>Team-work skills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21513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Watch this clip</a:t>
            </a:r>
            <a:endParaRPr lang="en-GB" dirty="0"/>
          </a:p>
        </p:txBody>
      </p:sp>
      <p:sp>
        <p:nvSpPr>
          <p:cNvPr id="14339" name="Content Placeholder 2"/>
          <p:cNvSpPr>
            <a:spLocks noGrp="1"/>
          </p:cNvSpPr>
          <p:nvPr>
            <p:ph sz="quarter" idx="1"/>
          </p:nvPr>
        </p:nvSpPr>
        <p:spPr>
          <a:xfrm>
            <a:off x="457200" y="1600200"/>
            <a:ext cx="7467600" cy="4873625"/>
          </a:xfrm>
        </p:spPr>
        <p:txBody>
          <a:bodyPr/>
          <a:lstStyle/>
          <a:p>
            <a:r>
              <a:rPr lang="en-GB" altLang="en-US" dirty="0" smtClean="0">
                <a:hlinkClick r:id="rId2"/>
              </a:rPr>
              <a:t>http://www.youtube.com/watch?v=yfshxvV5twc</a:t>
            </a:r>
            <a:endParaRPr lang="en-GB" altLang="en-US" dirty="0" smtClean="0"/>
          </a:p>
          <a:p>
            <a:endParaRPr lang="en-GB" altLang="en-US" dirty="0"/>
          </a:p>
          <a:p>
            <a:endParaRPr lang="en-GB" altLang="en-US" dirty="0" smtClean="0"/>
          </a:p>
          <a:p>
            <a:endParaRPr lang="en-GB" altLang="en-US" dirty="0"/>
          </a:p>
          <a:p>
            <a:r>
              <a:rPr lang="en-GB" altLang="en-US" dirty="0" smtClean="0"/>
              <a:t>What health benefits do you think the players are experiencing.</a:t>
            </a:r>
          </a:p>
        </p:txBody>
      </p:sp>
    </p:spTree>
    <p:extLst>
      <p:ext uri="{BB962C8B-B14F-4D97-AF65-F5344CB8AC3E}">
        <p14:creationId xmlns:p14="http://schemas.microsoft.com/office/powerpoint/2010/main" val="1504543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sp>
        <p:nvSpPr>
          <p:cNvPr id="3" name="Content Placeholder 2"/>
          <p:cNvSpPr>
            <a:spLocks noGrp="1"/>
          </p:cNvSpPr>
          <p:nvPr>
            <p:ph sz="quarter" idx="1"/>
          </p:nvPr>
        </p:nvSpPr>
        <p:spPr/>
        <p:txBody>
          <a:bodyPr/>
          <a:lstStyle/>
          <a:p>
            <a:r>
              <a:rPr lang="en-GB" dirty="0" smtClean="0"/>
              <a:t>Explain how wearing a team strip helps your social health and wellbeing.  (2 marks)</a:t>
            </a:r>
          </a:p>
          <a:p>
            <a:endParaRPr lang="en-GB" dirty="0"/>
          </a:p>
          <a:p>
            <a:r>
              <a:rPr lang="en-GB" dirty="0" smtClean="0"/>
              <a:t>Answer:</a:t>
            </a:r>
          </a:p>
          <a:p>
            <a:endParaRPr lang="en-GB" dirty="0" smtClean="0"/>
          </a:p>
          <a:p>
            <a:pPr marL="0" indent="0">
              <a:buNone/>
            </a:pPr>
            <a:r>
              <a:rPr lang="en-GB" dirty="0" smtClean="0"/>
              <a:t>Wearing a team strip provides not only </a:t>
            </a:r>
            <a:r>
              <a:rPr lang="en-GB" b="1" u="sng" dirty="0" smtClean="0"/>
              <a:t>clothing</a:t>
            </a:r>
            <a:r>
              <a:rPr lang="en-GB" dirty="0" smtClean="0"/>
              <a:t> but also a </a:t>
            </a:r>
            <a:r>
              <a:rPr lang="en-GB" b="1" u="sng" dirty="0" smtClean="0"/>
              <a:t>sense of belonging</a:t>
            </a:r>
            <a:r>
              <a:rPr lang="en-GB" dirty="0" smtClean="0"/>
              <a:t>; a team strip suggests </a:t>
            </a:r>
            <a:r>
              <a:rPr lang="en-GB" b="1" u="sng" dirty="0" smtClean="0"/>
              <a:t>friendship and support </a:t>
            </a:r>
            <a:r>
              <a:rPr lang="en-GB" dirty="0" smtClean="0"/>
              <a:t>as well as some </a:t>
            </a:r>
            <a:r>
              <a:rPr lang="en-GB" b="1" u="sng" dirty="0" smtClean="0"/>
              <a:t>value in society</a:t>
            </a:r>
            <a:r>
              <a:rPr lang="en-GB" dirty="0" smtClean="0"/>
              <a:t>.</a:t>
            </a:r>
            <a:endParaRPr lang="en-GB" dirty="0"/>
          </a:p>
        </p:txBody>
      </p:sp>
    </p:spTree>
    <p:extLst>
      <p:ext uri="{BB962C8B-B14F-4D97-AF65-F5344CB8AC3E}">
        <p14:creationId xmlns:p14="http://schemas.microsoft.com/office/powerpoint/2010/main" val="31129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riel">
  <a:themeElements>
    <a:clrScheme name="UCC">
      <a:dk1>
        <a:srgbClr val="354369"/>
      </a:dk1>
      <a:lt1>
        <a:sysClr val="window" lastClr="FFFFFF"/>
      </a:lt1>
      <a:dk2>
        <a:srgbClr val="CA3618"/>
      </a:dk2>
      <a:lt2>
        <a:srgbClr val="E7DEC9"/>
      </a:lt2>
      <a:accent1>
        <a:srgbClr val="3891A7"/>
      </a:accent1>
      <a:accent2>
        <a:srgbClr val="BF654C"/>
      </a:accent2>
      <a:accent3>
        <a:srgbClr val="C00000"/>
      </a:accent3>
      <a:accent4>
        <a:srgbClr val="E07B7C"/>
      </a:accent4>
      <a:accent5>
        <a:srgbClr val="922122"/>
      </a:accent5>
      <a:accent6>
        <a:srgbClr val="EAA7A7"/>
      </a:accent6>
      <a:hlink>
        <a:srgbClr val="7285B8"/>
      </a:hlink>
      <a:folHlink>
        <a:srgbClr val="27324E"/>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UCC">
    <a:dk1>
      <a:srgbClr val="354369"/>
    </a:dk1>
    <a:lt1>
      <a:sysClr val="window" lastClr="FFFFFF"/>
    </a:lt1>
    <a:dk2>
      <a:srgbClr val="CA3618"/>
    </a:dk2>
    <a:lt2>
      <a:srgbClr val="E7DEC9"/>
    </a:lt2>
    <a:accent1>
      <a:srgbClr val="3891A7"/>
    </a:accent1>
    <a:accent2>
      <a:srgbClr val="BF654C"/>
    </a:accent2>
    <a:accent3>
      <a:srgbClr val="C00000"/>
    </a:accent3>
    <a:accent4>
      <a:srgbClr val="E07B7C"/>
    </a:accent4>
    <a:accent5>
      <a:srgbClr val="922122"/>
    </a:accent5>
    <a:accent6>
      <a:srgbClr val="EAA7A7"/>
    </a:accent6>
    <a:hlink>
      <a:srgbClr val="7285B8"/>
    </a:hlink>
    <a:folHlink>
      <a:srgbClr val="27324E"/>
    </a:folHlink>
  </a:clrScheme>
</a:themeOverride>
</file>

<file path=docProps/app.xml><?xml version="1.0" encoding="utf-8"?>
<Properties xmlns="http://schemas.openxmlformats.org/officeDocument/2006/extended-properties" xmlns:vt="http://schemas.openxmlformats.org/officeDocument/2006/docPropsVTypes">
  <TotalTime>607</TotalTime>
  <Words>1817</Words>
  <Application>Microsoft Office PowerPoint</Application>
  <PresentationFormat>On-screen Show (4:3)</PresentationFormat>
  <Paragraphs>401</Paragraphs>
  <Slides>52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Century Schoolbook</vt:lpstr>
      <vt:lpstr>Wingdings</vt:lpstr>
      <vt:lpstr>Wingdings 2</vt:lpstr>
      <vt:lpstr>Oriel</vt:lpstr>
      <vt:lpstr>Perspective</vt:lpstr>
      <vt:lpstr>Clarity</vt:lpstr>
      <vt:lpstr>learning objectives</vt:lpstr>
      <vt:lpstr>Define Health ……….</vt:lpstr>
      <vt:lpstr>PowerPoint Presentation</vt:lpstr>
      <vt:lpstr>Health and well being triangle……</vt:lpstr>
      <vt:lpstr>PowerPoint Presentation</vt:lpstr>
      <vt:lpstr>In pairs put the statements under the correct heading.  </vt:lpstr>
      <vt:lpstr>PowerPoint Presentation</vt:lpstr>
      <vt:lpstr>Watch this clip</vt:lpstr>
      <vt:lpstr>Exam question:</vt:lpstr>
      <vt:lpstr>Define fitness….</vt:lpstr>
      <vt:lpstr>Sedentary lifestyle</vt:lpstr>
      <vt:lpstr>Consequences of choosing to have a sedentary lifestyle.</vt:lpstr>
      <vt:lpstr>Consequences of choosing to have a sedentary lifestyle.</vt:lpstr>
      <vt:lpstr>obesity</vt:lpstr>
      <vt:lpstr>Obesity</vt:lpstr>
      <vt:lpstr>How is it calculated?</vt:lpstr>
      <vt:lpstr>PowerPoint Presentation</vt:lpstr>
      <vt:lpstr>PowerPoint Presentation</vt:lpstr>
      <vt:lpstr>The effects of obesity on fitness</vt:lpstr>
      <vt:lpstr>Effects on Health and well being.</vt:lpstr>
      <vt:lpstr>Effects on Health and well being.</vt:lpstr>
      <vt:lpstr>Effects on Health and well being.</vt:lpstr>
      <vt:lpstr>PowerPoint Presentation</vt:lpstr>
      <vt:lpstr>PowerPoint Presentation</vt:lpstr>
      <vt:lpstr>PowerPoint Presentation</vt:lpstr>
      <vt:lpstr>PowerPoint Presentation</vt:lpstr>
      <vt:lpstr>Somatotypes</vt:lpstr>
      <vt:lpstr>Endomorph</vt:lpstr>
      <vt:lpstr>Mesomorph</vt:lpstr>
      <vt:lpstr>Ectomorph</vt:lpstr>
      <vt:lpstr>PowerPoint Presentation</vt:lpstr>
      <vt:lpstr>PowerPoint Presentation</vt:lpstr>
      <vt:lpstr>PowerPoint Presentation</vt:lpstr>
      <vt:lpstr>Exam question….</vt:lpstr>
      <vt:lpstr>Exam question….</vt:lpstr>
      <vt:lpstr>Diet</vt:lpstr>
      <vt:lpstr>Daily requirements</vt:lpstr>
      <vt:lpstr>How many calories?</vt:lpstr>
      <vt:lpstr>PowerPoint Presentation</vt:lpstr>
      <vt:lpstr>Nutrients</vt:lpstr>
      <vt:lpstr>PowerPoint Presentation</vt:lpstr>
      <vt:lpstr>What does having a balanced diet mean?</vt:lpstr>
      <vt:lpstr>What makes a balanced diet?</vt:lpstr>
      <vt:lpstr>Why aim for a balance diet?</vt:lpstr>
      <vt:lpstr>Carbohydrates</vt:lpstr>
      <vt:lpstr>Fats</vt:lpstr>
      <vt:lpstr>Protein</vt:lpstr>
      <vt:lpstr>Vitamins + minerals</vt:lpstr>
      <vt:lpstr>Fibre</vt:lpstr>
      <vt:lpstr>Water  (hydration)</vt:lpstr>
      <vt:lpstr>Exam question</vt:lpstr>
      <vt:lpstr>Exam question</vt:lpstr>
    </vt:vector>
  </TitlesOfParts>
  <Company>Northampton School for Boys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Burton</dc:creator>
  <cp:lastModifiedBy>J Melling</cp:lastModifiedBy>
  <cp:revision>43</cp:revision>
  <dcterms:created xsi:type="dcterms:W3CDTF">2015-10-14T18:28:03Z</dcterms:created>
  <dcterms:modified xsi:type="dcterms:W3CDTF">2018-12-17T07:51:35Z</dcterms:modified>
</cp:coreProperties>
</file>