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61" r:id="rId4"/>
    <p:sldId id="263" r:id="rId5"/>
    <p:sldId id="273" r:id="rId6"/>
    <p:sldId id="274" r:id="rId7"/>
    <p:sldId id="275" r:id="rId8"/>
    <p:sldId id="276" r:id="rId9"/>
    <p:sldId id="277" r:id="rId10"/>
    <p:sldId id="278" r:id="rId11"/>
    <p:sldId id="262" r:id="rId12"/>
    <p:sldId id="279" r:id="rId13"/>
    <p:sldId id="265" r:id="rId14"/>
    <p:sldId id="311" r:id="rId15"/>
    <p:sldId id="264" r:id="rId16"/>
    <p:sldId id="266" r:id="rId17"/>
    <p:sldId id="267" r:id="rId18"/>
    <p:sldId id="269" r:id="rId19"/>
    <p:sldId id="270" r:id="rId20"/>
    <p:sldId id="280" r:id="rId21"/>
    <p:sldId id="259" r:id="rId22"/>
    <p:sldId id="271" r:id="rId23"/>
    <p:sldId id="288" r:id="rId24"/>
    <p:sldId id="281" r:id="rId25"/>
    <p:sldId id="289" r:id="rId26"/>
    <p:sldId id="282" r:id="rId27"/>
    <p:sldId id="290" r:id="rId28"/>
    <p:sldId id="283" r:id="rId29"/>
    <p:sldId id="291" r:id="rId30"/>
    <p:sldId id="287" r:id="rId31"/>
    <p:sldId id="292" r:id="rId32"/>
    <p:sldId id="285" r:id="rId33"/>
    <p:sldId id="293" r:id="rId34"/>
    <p:sldId id="286" r:id="rId35"/>
    <p:sldId id="294" r:id="rId36"/>
    <p:sldId id="295" r:id="rId37"/>
    <p:sldId id="260" r:id="rId38"/>
    <p:sldId id="256" r:id="rId39"/>
    <p:sldId id="296" r:id="rId40"/>
    <p:sldId id="297" r:id="rId41"/>
    <p:sldId id="308" r:id="rId42"/>
    <p:sldId id="304" r:id="rId43"/>
    <p:sldId id="302" r:id="rId44"/>
    <p:sldId id="303" r:id="rId45"/>
    <p:sldId id="305" r:id="rId46"/>
    <p:sldId id="306" r:id="rId47"/>
    <p:sldId id="309" r:id="rId48"/>
    <p:sldId id="300" r:id="rId49"/>
    <p:sldId id="307" r:id="rId50"/>
    <p:sldId id="310" r:id="rId5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44" autoAdjust="0"/>
    <p:restoredTop sz="94660"/>
  </p:normalViewPr>
  <p:slideViewPr>
    <p:cSldViewPr snapToGrid="0">
      <p:cViewPr varScale="1">
        <p:scale>
          <a:sx n="52" d="100"/>
          <a:sy n="52" d="100"/>
        </p:scale>
        <p:origin x="594"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D04D91FC-D413-4BDB-BA95-8C81C0ADC14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38910389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D91FC-D413-4BDB-BA95-8C81C0ADC14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3157353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D91FC-D413-4BDB-BA95-8C81C0ADC14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6590886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D04D91FC-D413-4BDB-BA95-8C81C0ADC14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1891760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D04D91FC-D413-4BDB-BA95-8C81C0ADC14A}" type="datetimeFigureOut">
              <a:rPr lang="en-GB" smtClean="0"/>
              <a:t>18/11/2019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1549258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D04D91FC-D413-4BDB-BA95-8C81C0ADC14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3024369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D04D91FC-D413-4BDB-BA95-8C81C0ADC14A}" type="datetimeFigureOut">
              <a:rPr lang="en-GB" smtClean="0"/>
              <a:t>18/11/2019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1442099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D04D91FC-D413-4BDB-BA95-8C81C0ADC14A}" type="datetimeFigureOut">
              <a:rPr lang="en-GB" smtClean="0"/>
              <a:t>18/11/2019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3061719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4D91FC-D413-4BDB-BA95-8C81C0ADC14A}" type="datetimeFigureOut">
              <a:rPr lang="en-GB" smtClean="0"/>
              <a:t>18/11/2019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36748388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4D91FC-D413-4BDB-BA95-8C81C0ADC14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29186894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D04D91FC-D413-4BDB-BA95-8C81C0ADC14A}" type="datetimeFigureOut">
              <a:rPr lang="en-GB" smtClean="0"/>
              <a:t>18/11/2019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FB992A8-4852-4617-A798-E3A41D3471E0}" type="slidenum">
              <a:rPr lang="en-GB" smtClean="0"/>
              <a:t>‹#›</a:t>
            </a:fld>
            <a:endParaRPr lang="en-GB"/>
          </a:p>
        </p:txBody>
      </p:sp>
    </p:spTree>
    <p:extLst>
      <p:ext uri="{BB962C8B-B14F-4D97-AF65-F5344CB8AC3E}">
        <p14:creationId xmlns:p14="http://schemas.microsoft.com/office/powerpoint/2010/main" val="13189793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4D91FC-D413-4BDB-BA95-8C81C0ADC14A}" type="datetimeFigureOut">
              <a:rPr lang="en-GB" smtClean="0"/>
              <a:t>18/11/2019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B992A8-4852-4617-A798-E3A41D3471E0}" type="slidenum">
              <a:rPr lang="en-GB" smtClean="0"/>
              <a:t>‹#›</a:t>
            </a:fld>
            <a:endParaRPr lang="en-GB"/>
          </a:p>
        </p:txBody>
      </p:sp>
    </p:spTree>
    <p:extLst>
      <p:ext uri="{BB962C8B-B14F-4D97-AF65-F5344CB8AC3E}">
        <p14:creationId xmlns:p14="http://schemas.microsoft.com/office/powerpoint/2010/main" val="8495454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watch?v=3MGb9iDBPBw" TargetMode="External"/><Relationship Id="rId2" Type="http://schemas.openxmlformats.org/officeDocument/2006/relationships/hyperlink" Target="https://www.youtube.com/watch?v=PPLsVVEWXhY" TargetMode="External"/><Relationship Id="rId1" Type="http://schemas.openxmlformats.org/officeDocument/2006/relationships/slideLayout" Target="../slideLayouts/slideLayout7.xml"/><Relationship Id="rId4" Type="http://schemas.openxmlformats.org/officeDocument/2006/relationships/hyperlink" Target="https://www.youtube.com/watch?v=Mb_eXyhlHaA" TargetMode="External"/></Relationships>
</file>

<file path=ppt/slides/_rels/slide21.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hyperlink" Target="https://www.youtube.com/watch?v=zAjWi663kXc" TargetMode="External"/><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jpg"/><Relationship Id="rId5" Type="http://schemas.openxmlformats.org/officeDocument/2006/relationships/image" Target="../media/image6.jpeg"/><Relationship Id="rId4" Type="http://schemas.openxmlformats.org/officeDocument/2006/relationships/image" Target="../media/image5.jpe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hyperlink" Target="https://www.youtube.com/watch?v=VHISQ6xIGZE" TargetMode="Externa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hyperlink" Target="https://www.youtube.com/watch?v=BRJLfTIPpBE&amp;t=40s" TargetMode="Externa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hyperlink" Target="https://www.youtube.com/watch?v=2qKTgB__BTA" TargetMode="Externa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hyperlink" Target="https://www.youtube.com/watch?v=qbDx4UaauFw" TargetMode="Externa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allerton grange logo">
            <a:extLst>
              <a:ext uri="{FF2B5EF4-FFF2-40B4-BE49-F238E27FC236}">
                <a16:creationId xmlns:a16="http://schemas.microsoft.com/office/drawing/2014/main" id="{104EA9CC-732F-C147-9230-187F9508FA1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2955" y="2575264"/>
            <a:ext cx="2463800" cy="3302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9B65B1EA-67A3-414F-AC44-59652E66BE73}"/>
              </a:ext>
            </a:extLst>
          </p:cNvPr>
          <p:cNvSpPr txBox="1"/>
          <p:nvPr/>
        </p:nvSpPr>
        <p:spPr>
          <a:xfrm>
            <a:off x="603328" y="281352"/>
            <a:ext cx="10424160" cy="2062103"/>
          </a:xfrm>
          <a:prstGeom prst="rect">
            <a:avLst/>
          </a:prstGeom>
          <a:noFill/>
        </p:spPr>
        <p:txBody>
          <a:bodyPr wrap="square" rtlCol="0">
            <a:spAutoFit/>
          </a:bodyPr>
          <a:lstStyle/>
          <a:p>
            <a:r>
              <a:rPr lang="en-US" sz="3200" b="1" u="sng" dirty="0">
                <a:solidFill>
                  <a:srgbClr val="002060"/>
                </a:solidFill>
                <a:latin typeface="Arial Rounded MT Bold" panose="020F0704030504030204" pitchFamily="34" charset="77"/>
              </a:rPr>
              <a:t>Level 3 Cambridge Technical Extended Certificate in Sport and Physical Activity</a:t>
            </a:r>
          </a:p>
          <a:p>
            <a:endParaRPr lang="en-US" sz="3200" b="1" dirty="0">
              <a:solidFill>
                <a:srgbClr val="002060"/>
              </a:solidFill>
              <a:latin typeface="Arial Rounded MT Bold" panose="020F0704030504030204" pitchFamily="34" charset="77"/>
            </a:endParaRPr>
          </a:p>
          <a:p>
            <a:r>
              <a:rPr lang="en-US" sz="3200" b="1" dirty="0">
                <a:solidFill>
                  <a:srgbClr val="002060"/>
                </a:solidFill>
                <a:latin typeface="Arial Rounded MT Bold" panose="020F0704030504030204" pitchFamily="34" charset="77"/>
              </a:rPr>
              <a:t>Unit 19: Sport and Exercise Psychology</a:t>
            </a:r>
          </a:p>
        </p:txBody>
      </p:sp>
      <p:sp>
        <p:nvSpPr>
          <p:cNvPr id="5" name="TextBox 4">
            <a:extLst>
              <a:ext uri="{FF2B5EF4-FFF2-40B4-BE49-F238E27FC236}">
                <a16:creationId xmlns:a16="http://schemas.microsoft.com/office/drawing/2014/main" id="{7CC9BCBB-92BD-0742-97DA-1DAE91BB1AD4}"/>
              </a:ext>
            </a:extLst>
          </p:cNvPr>
          <p:cNvSpPr txBox="1"/>
          <p:nvPr/>
        </p:nvSpPr>
        <p:spPr>
          <a:xfrm>
            <a:off x="3746268" y="6109073"/>
            <a:ext cx="7835705" cy="461665"/>
          </a:xfrm>
          <a:prstGeom prst="rect">
            <a:avLst/>
          </a:prstGeom>
          <a:noFill/>
        </p:spPr>
        <p:txBody>
          <a:bodyPr wrap="square" rtlCol="0">
            <a:spAutoFit/>
          </a:bodyPr>
          <a:lstStyle/>
          <a:p>
            <a:r>
              <a:rPr lang="en-US" sz="2400" b="1" dirty="0">
                <a:solidFill>
                  <a:srgbClr val="002060"/>
                </a:solidFill>
                <a:latin typeface="Arial Rounded MT Bold" panose="020F0704030504030204" pitchFamily="34" charset="77"/>
                <a:ea typeface="Arial Unicode MS" panose="020B0604020202020204" pitchFamily="34" charset="-128"/>
                <a:cs typeface="Arial Unicode MS" panose="020B0604020202020204" pitchFamily="34" charset="-128"/>
              </a:rPr>
              <a:t>Allerton Grange P.E. Department</a:t>
            </a:r>
          </a:p>
        </p:txBody>
      </p:sp>
    </p:spTree>
    <p:extLst>
      <p:ext uri="{BB962C8B-B14F-4D97-AF65-F5344CB8AC3E}">
        <p14:creationId xmlns:p14="http://schemas.microsoft.com/office/powerpoint/2010/main" val="2370856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18411" y="1838656"/>
            <a:ext cx="4089112" cy="3066835"/>
          </a:xfrm>
          <a:prstGeom prst="rect">
            <a:avLst/>
          </a:prstGeom>
        </p:spPr>
      </p:pic>
      <p:sp>
        <p:nvSpPr>
          <p:cNvPr id="3" name="TextBox 2"/>
          <p:cNvSpPr txBox="1"/>
          <p:nvPr/>
        </p:nvSpPr>
        <p:spPr>
          <a:xfrm>
            <a:off x="609598" y="373012"/>
            <a:ext cx="11234057" cy="1077218"/>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Fear of failure or knowing you are being watched by significant others such as a peer or coach. </a:t>
            </a:r>
            <a:endParaRPr lang="en-GB" sz="3200" dirty="0">
              <a:solidFill>
                <a:srgbClr val="002060"/>
              </a:solidFill>
              <a:latin typeface="Arial Rounded MT Bold" panose="020F0704030504030204" pitchFamily="34" charset="0"/>
            </a:endParaRPr>
          </a:p>
        </p:txBody>
      </p:sp>
      <p:sp>
        <p:nvSpPr>
          <p:cNvPr id="4" name="TextBox 3"/>
          <p:cNvSpPr txBox="1"/>
          <p:nvPr/>
        </p:nvSpPr>
        <p:spPr>
          <a:xfrm>
            <a:off x="609597" y="5159830"/>
            <a:ext cx="11234057" cy="1384995"/>
          </a:xfrm>
          <a:prstGeom prst="rect">
            <a:avLst/>
          </a:prstGeom>
          <a:noFill/>
        </p:spPr>
        <p:txBody>
          <a:bodyPr wrap="square" rtlCol="0">
            <a:spAutoFit/>
          </a:bodyPr>
          <a:lstStyle/>
          <a:p>
            <a:r>
              <a:rPr lang="en-GB" sz="2800" dirty="0" smtClean="0">
                <a:solidFill>
                  <a:srgbClr val="002060"/>
                </a:solidFill>
                <a:latin typeface="Arial Rounded MT Bold" panose="020F0704030504030204" pitchFamily="34" charset="0"/>
              </a:rPr>
              <a:t>For example, English players in the Premier League may be stressed if they know that the England manager is coming to watch their game. </a:t>
            </a:r>
            <a:endParaRPr lang="en-GB" sz="28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63073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37" y="126876"/>
            <a:ext cx="12616106" cy="1323439"/>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Effect of Stress on Sport and Exercise Performance</a:t>
            </a:r>
            <a:endParaRPr lang="en-GB" dirty="0"/>
          </a:p>
        </p:txBody>
      </p:sp>
      <p:sp>
        <p:nvSpPr>
          <p:cNvPr id="3" name="TextBox 2"/>
          <p:cNvSpPr txBox="1"/>
          <p:nvPr/>
        </p:nvSpPr>
        <p:spPr>
          <a:xfrm>
            <a:off x="1251881" y="1208242"/>
            <a:ext cx="8339328" cy="1261884"/>
          </a:xfrm>
          <a:prstGeom prst="rect">
            <a:avLst/>
          </a:prstGeom>
          <a:noFill/>
        </p:spPr>
        <p:txBody>
          <a:bodyPr wrap="square" rtlCol="0">
            <a:spAutoFit/>
          </a:bodyPr>
          <a:lstStyle/>
          <a:p>
            <a:pPr algn="ctr"/>
            <a:r>
              <a:rPr lang="en-GB" sz="2000" b="1" dirty="0" smtClean="0"/>
              <a:t>Stage One: Demand</a:t>
            </a:r>
          </a:p>
          <a:p>
            <a:pPr algn="ctr"/>
            <a:r>
              <a:rPr lang="en-GB" sz="2000" b="1" dirty="0" smtClean="0"/>
              <a:t>For example, taking the last penalty in a penalty shoot-out</a:t>
            </a:r>
            <a:r>
              <a:rPr lang="en-GB" dirty="0" smtClean="0"/>
              <a:t>.</a:t>
            </a:r>
          </a:p>
          <a:p>
            <a:pPr algn="ctr"/>
            <a:endParaRPr lang="en-GB" dirty="0"/>
          </a:p>
          <a:p>
            <a:pPr algn="ctr"/>
            <a:r>
              <a:rPr lang="en-GB" dirty="0" smtClean="0"/>
              <a:t> </a:t>
            </a:r>
          </a:p>
        </p:txBody>
      </p:sp>
      <p:sp>
        <p:nvSpPr>
          <p:cNvPr id="4" name="TextBox 3"/>
          <p:cNvSpPr txBox="1"/>
          <p:nvPr/>
        </p:nvSpPr>
        <p:spPr>
          <a:xfrm>
            <a:off x="1460428" y="2667679"/>
            <a:ext cx="8339328" cy="1508105"/>
          </a:xfrm>
          <a:prstGeom prst="rect">
            <a:avLst/>
          </a:prstGeom>
          <a:noFill/>
        </p:spPr>
        <p:txBody>
          <a:bodyPr wrap="square" rtlCol="0">
            <a:spAutoFit/>
          </a:bodyPr>
          <a:lstStyle/>
          <a:p>
            <a:pPr algn="ctr"/>
            <a:r>
              <a:rPr lang="en-GB" sz="2000" b="1" dirty="0" smtClean="0"/>
              <a:t>Stage Two: Athlete’s Perception</a:t>
            </a:r>
          </a:p>
          <a:p>
            <a:pPr algn="ctr"/>
            <a:endParaRPr lang="en-GB" dirty="0"/>
          </a:p>
          <a:p>
            <a:pPr algn="ctr"/>
            <a:endParaRPr lang="en-GB" dirty="0" smtClean="0"/>
          </a:p>
          <a:p>
            <a:pPr algn="ctr"/>
            <a:endParaRPr lang="en-GB" dirty="0"/>
          </a:p>
          <a:p>
            <a:pPr algn="ctr"/>
            <a:r>
              <a:rPr lang="en-GB" dirty="0" smtClean="0"/>
              <a:t> </a:t>
            </a:r>
          </a:p>
        </p:txBody>
      </p:sp>
      <p:sp>
        <p:nvSpPr>
          <p:cNvPr id="5" name="TextBox 4"/>
          <p:cNvSpPr txBox="1"/>
          <p:nvPr/>
        </p:nvSpPr>
        <p:spPr>
          <a:xfrm>
            <a:off x="4100577" y="3983120"/>
            <a:ext cx="3033725" cy="677108"/>
          </a:xfrm>
          <a:prstGeom prst="rect">
            <a:avLst/>
          </a:prstGeom>
          <a:noFill/>
        </p:spPr>
        <p:txBody>
          <a:bodyPr wrap="square" rtlCol="0">
            <a:spAutoFit/>
          </a:bodyPr>
          <a:lstStyle/>
          <a:p>
            <a:pPr algn="ctr"/>
            <a:r>
              <a:rPr lang="en-GB" sz="2000" b="1" dirty="0" smtClean="0"/>
              <a:t>Stage Three: Stress</a:t>
            </a:r>
          </a:p>
          <a:p>
            <a:pPr algn="ctr"/>
            <a:r>
              <a:rPr lang="en-GB" dirty="0" smtClean="0"/>
              <a:t> </a:t>
            </a:r>
          </a:p>
        </p:txBody>
      </p:sp>
      <p:sp>
        <p:nvSpPr>
          <p:cNvPr id="6" name="TextBox 5"/>
          <p:cNvSpPr txBox="1"/>
          <p:nvPr/>
        </p:nvSpPr>
        <p:spPr>
          <a:xfrm>
            <a:off x="3786923" y="5124388"/>
            <a:ext cx="3686338" cy="707886"/>
          </a:xfrm>
          <a:prstGeom prst="rect">
            <a:avLst/>
          </a:prstGeom>
          <a:noFill/>
        </p:spPr>
        <p:txBody>
          <a:bodyPr wrap="square" rtlCol="0">
            <a:spAutoFit/>
          </a:bodyPr>
          <a:lstStyle/>
          <a:p>
            <a:pPr algn="ctr"/>
            <a:r>
              <a:rPr lang="en-GB" sz="2000" b="1" dirty="0" smtClean="0"/>
              <a:t>Stage Four: Impact on Performance</a:t>
            </a:r>
            <a:r>
              <a:rPr lang="en-GB" dirty="0" smtClean="0"/>
              <a:t> </a:t>
            </a:r>
          </a:p>
        </p:txBody>
      </p:sp>
      <p:cxnSp>
        <p:nvCxnSpPr>
          <p:cNvPr id="8" name="Straight Arrow Connector 7"/>
          <p:cNvCxnSpPr>
            <a:endCxn id="4" idx="0"/>
          </p:cNvCxnSpPr>
          <p:nvPr/>
        </p:nvCxnSpPr>
        <p:spPr>
          <a:xfrm>
            <a:off x="5630092" y="1839184"/>
            <a:ext cx="0" cy="8284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3959651" y="3090258"/>
            <a:ext cx="509199" cy="1283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a:off x="7004306" y="3126087"/>
            <a:ext cx="599652" cy="12830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226297" y="3437580"/>
            <a:ext cx="1582211" cy="369332"/>
          </a:xfrm>
          <a:prstGeom prst="rect">
            <a:avLst/>
          </a:prstGeom>
          <a:noFill/>
        </p:spPr>
        <p:txBody>
          <a:bodyPr wrap="square" rtlCol="0">
            <a:spAutoFit/>
          </a:bodyPr>
          <a:lstStyle/>
          <a:p>
            <a:r>
              <a:rPr lang="en-GB" b="1" dirty="0" smtClean="0"/>
              <a:t>Positive</a:t>
            </a:r>
            <a:endParaRPr lang="en-GB" b="1" dirty="0"/>
          </a:p>
        </p:txBody>
      </p:sp>
      <p:sp>
        <p:nvSpPr>
          <p:cNvPr id="11" name="TextBox 10"/>
          <p:cNvSpPr txBox="1"/>
          <p:nvPr/>
        </p:nvSpPr>
        <p:spPr>
          <a:xfrm>
            <a:off x="7473261" y="3462968"/>
            <a:ext cx="1582211" cy="369332"/>
          </a:xfrm>
          <a:prstGeom prst="rect">
            <a:avLst/>
          </a:prstGeom>
          <a:noFill/>
        </p:spPr>
        <p:txBody>
          <a:bodyPr wrap="square" rtlCol="0">
            <a:spAutoFit/>
          </a:bodyPr>
          <a:lstStyle/>
          <a:p>
            <a:r>
              <a:rPr lang="en-GB" b="1" dirty="0" smtClean="0"/>
              <a:t>Negative</a:t>
            </a:r>
            <a:endParaRPr lang="en-GB" b="1" dirty="0"/>
          </a:p>
        </p:txBody>
      </p:sp>
      <p:sp>
        <p:nvSpPr>
          <p:cNvPr id="13" name="TextBox 12"/>
          <p:cNvSpPr txBox="1"/>
          <p:nvPr/>
        </p:nvSpPr>
        <p:spPr>
          <a:xfrm>
            <a:off x="3423144" y="4611250"/>
            <a:ext cx="1582211" cy="369332"/>
          </a:xfrm>
          <a:prstGeom prst="rect">
            <a:avLst/>
          </a:prstGeom>
          <a:noFill/>
        </p:spPr>
        <p:txBody>
          <a:bodyPr wrap="square" rtlCol="0">
            <a:spAutoFit/>
          </a:bodyPr>
          <a:lstStyle/>
          <a:p>
            <a:r>
              <a:rPr lang="en-GB" b="1" dirty="0" smtClean="0"/>
              <a:t>Eustress</a:t>
            </a:r>
            <a:endParaRPr lang="en-GB" b="1" dirty="0"/>
          </a:p>
        </p:txBody>
      </p:sp>
      <p:sp>
        <p:nvSpPr>
          <p:cNvPr id="14" name="TextBox 13"/>
          <p:cNvSpPr txBox="1"/>
          <p:nvPr/>
        </p:nvSpPr>
        <p:spPr>
          <a:xfrm>
            <a:off x="7304132" y="4582111"/>
            <a:ext cx="1582211" cy="369332"/>
          </a:xfrm>
          <a:prstGeom prst="rect">
            <a:avLst/>
          </a:prstGeom>
          <a:noFill/>
        </p:spPr>
        <p:txBody>
          <a:bodyPr wrap="square" rtlCol="0">
            <a:spAutoFit/>
          </a:bodyPr>
          <a:lstStyle/>
          <a:p>
            <a:r>
              <a:rPr lang="en-GB" b="1" dirty="0" smtClean="0"/>
              <a:t>Distress</a:t>
            </a:r>
            <a:endParaRPr lang="en-GB" b="1" dirty="0"/>
          </a:p>
        </p:txBody>
      </p:sp>
      <p:cxnSp>
        <p:nvCxnSpPr>
          <p:cNvPr id="15" name="Straight Arrow Connector 14"/>
          <p:cNvCxnSpPr/>
          <p:nvPr/>
        </p:nvCxnSpPr>
        <p:spPr>
          <a:xfrm flipH="1">
            <a:off x="3423144" y="5040613"/>
            <a:ext cx="363779" cy="79166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7824583" y="5074043"/>
            <a:ext cx="439783" cy="80857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2379376" y="5976080"/>
            <a:ext cx="2626987" cy="646331"/>
          </a:xfrm>
          <a:prstGeom prst="rect">
            <a:avLst/>
          </a:prstGeom>
          <a:noFill/>
        </p:spPr>
        <p:txBody>
          <a:bodyPr wrap="square" rtlCol="0">
            <a:spAutoFit/>
          </a:bodyPr>
          <a:lstStyle/>
          <a:p>
            <a:r>
              <a:rPr lang="en-GB" b="1" dirty="0" smtClean="0"/>
              <a:t>Positive Impact on Performance</a:t>
            </a:r>
            <a:endParaRPr lang="en-GB" b="1" dirty="0"/>
          </a:p>
        </p:txBody>
      </p:sp>
      <p:sp>
        <p:nvSpPr>
          <p:cNvPr id="20" name="TextBox 19"/>
          <p:cNvSpPr txBox="1"/>
          <p:nvPr/>
        </p:nvSpPr>
        <p:spPr>
          <a:xfrm>
            <a:off x="7410973" y="5951509"/>
            <a:ext cx="2950739" cy="646331"/>
          </a:xfrm>
          <a:prstGeom prst="rect">
            <a:avLst/>
          </a:prstGeom>
          <a:noFill/>
        </p:spPr>
        <p:txBody>
          <a:bodyPr wrap="square" rtlCol="0">
            <a:spAutoFit/>
          </a:bodyPr>
          <a:lstStyle/>
          <a:p>
            <a:r>
              <a:rPr lang="en-GB" b="1" dirty="0" smtClean="0"/>
              <a:t>Negative Impact on Performance</a:t>
            </a:r>
            <a:endParaRPr lang="en-GB" b="1" dirty="0"/>
          </a:p>
        </p:txBody>
      </p:sp>
      <p:sp>
        <p:nvSpPr>
          <p:cNvPr id="10" name="TextBox 9"/>
          <p:cNvSpPr txBox="1"/>
          <p:nvPr/>
        </p:nvSpPr>
        <p:spPr>
          <a:xfrm>
            <a:off x="9020680" y="3648688"/>
            <a:ext cx="2913017" cy="646331"/>
          </a:xfrm>
          <a:prstGeom prst="rect">
            <a:avLst/>
          </a:prstGeom>
          <a:solidFill>
            <a:srgbClr val="FFFF00"/>
          </a:solidFill>
        </p:spPr>
        <p:txBody>
          <a:bodyPr wrap="square" rtlCol="0">
            <a:spAutoFit/>
          </a:bodyPr>
          <a:lstStyle/>
          <a:p>
            <a:r>
              <a:rPr lang="en-GB" b="1" dirty="0" smtClean="0"/>
              <a:t>FIGHT OR FLIGHT RESPONSE</a:t>
            </a:r>
          </a:p>
          <a:p>
            <a:endParaRPr lang="en-GB" dirty="0"/>
          </a:p>
        </p:txBody>
      </p:sp>
    </p:spTree>
    <p:extLst>
      <p:ext uri="{BB962C8B-B14F-4D97-AF65-F5344CB8AC3E}">
        <p14:creationId xmlns:p14="http://schemas.microsoft.com/office/powerpoint/2010/main" val="19365964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51254" y="297278"/>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Symptoms of Stress</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925734298"/>
              </p:ext>
            </p:extLst>
          </p:nvPr>
        </p:nvGraphicFramePr>
        <p:xfrm>
          <a:off x="1340014" y="1250564"/>
          <a:ext cx="8853716" cy="5303520"/>
        </p:xfrm>
        <a:graphic>
          <a:graphicData uri="http://schemas.openxmlformats.org/drawingml/2006/table">
            <a:tbl>
              <a:tblPr firstRow="1" bandRow="1">
                <a:tableStyleId>{5C22544A-7EE6-4342-B048-85BDC9FD1C3A}</a:tableStyleId>
              </a:tblPr>
              <a:tblGrid>
                <a:gridCol w="4426858">
                  <a:extLst>
                    <a:ext uri="{9D8B030D-6E8A-4147-A177-3AD203B41FA5}">
                      <a16:colId xmlns:a16="http://schemas.microsoft.com/office/drawing/2014/main" val="3398884378"/>
                    </a:ext>
                  </a:extLst>
                </a:gridCol>
                <a:gridCol w="4426858">
                  <a:extLst>
                    <a:ext uri="{9D8B030D-6E8A-4147-A177-3AD203B41FA5}">
                      <a16:colId xmlns:a16="http://schemas.microsoft.com/office/drawing/2014/main" val="1212847662"/>
                    </a:ext>
                  </a:extLst>
                </a:gridCol>
              </a:tblGrid>
              <a:tr h="508243">
                <a:tc>
                  <a:txBody>
                    <a:bodyPr/>
                    <a:lstStyle/>
                    <a:p>
                      <a:r>
                        <a:rPr lang="en-GB" sz="2800" dirty="0" smtClean="0"/>
                        <a:t>Somatic</a:t>
                      </a:r>
                      <a:endParaRPr lang="en-GB" sz="2800" dirty="0"/>
                    </a:p>
                  </a:txBody>
                  <a:tcPr/>
                </a:tc>
                <a:tc>
                  <a:txBody>
                    <a:bodyPr/>
                    <a:lstStyle/>
                    <a:p>
                      <a:r>
                        <a:rPr lang="en-GB" sz="2800" dirty="0" smtClean="0"/>
                        <a:t>Cognitive</a:t>
                      </a:r>
                      <a:endParaRPr lang="en-GB" sz="2800" dirty="0"/>
                    </a:p>
                  </a:txBody>
                  <a:tcPr/>
                </a:tc>
                <a:extLst>
                  <a:ext uri="{0D108BD9-81ED-4DB2-BD59-A6C34878D82A}">
                    <a16:rowId xmlns:a16="http://schemas.microsoft.com/office/drawing/2014/main" val="1513307847"/>
                  </a:ext>
                </a:extLst>
              </a:tr>
              <a:tr h="796230">
                <a:tc>
                  <a:txBody>
                    <a:bodyPr/>
                    <a:lstStyle/>
                    <a:p>
                      <a:pPr marL="285750" indent="-285750">
                        <a:buFontTx/>
                        <a:buChar char="-"/>
                      </a:pPr>
                      <a:r>
                        <a:rPr lang="en-GB" sz="2800" dirty="0" smtClean="0"/>
                        <a:t>Increased adrenaline production</a:t>
                      </a:r>
                    </a:p>
                    <a:p>
                      <a:pPr marL="285750" indent="-285750">
                        <a:buFontTx/>
                        <a:buChar char="-"/>
                      </a:pPr>
                      <a:endParaRPr lang="en-GB" sz="2800" dirty="0" smtClean="0"/>
                    </a:p>
                    <a:p>
                      <a:pPr marL="285750" indent="-285750">
                        <a:buFontTx/>
                        <a:buChar char="-"/>
                      </a:pPr>
                      <a:r>
                        <a:rPr lang="en-GB" sz="2800" dirty="0" smtClean="0"/>
                        <a:t>Increased</a:t>
                      </a:r>
                      <a:r>
                        <a:rPr lang="en-GB" sz="2800" baseline="0" dirty="0" smtClean="0"/>
                        <a:t> heart rate</a:t>
                      </a:r>
                    </a:p>
                    <a:p>
                      <a:pPr marL="285750" indent="-285750">
                        <a:buFontTx/>
                        <a:buChar char="-"/>
                      </a:pPr>
                      <a:endParaRPr lang="en-GB" sz="2800" baseline="0" dirty="0" smtClean="0"/>
                    </a:p>
                    <a:p>
                      <a:pPr marL="285750" indent="-285750">
                        <a:buFontTx/>
                        <a:buChar char="-"/>
                      </a:pPr>
                      <a:r>
                        <a:rPr lang="en-GB" sz="2800" baseline="0" dirty="0" smtClean="0"/>
                        <a:t>Increased sweat production</a:t>
                      </a:r>
                    </a:p>
                    <a:p>
                      <a:pPr marL="285750" indent="-285750">
                        <a:buFontTx/>
                        <a:buChar char="-"/>
                      </a:pPr>
                      <a:endParaRPr lang="en-GB" sz="2800" baseline="0" dirty="0" smtClean="0"/>
                    </a:p>
                    <a:p>
                      <a:pPr marL="285750" indent="-285750">
                        <a:buFontTx/>
                        <a:buChar char="-"/>
                      </a:pPr>
                      <a:r>
                        <a:rPr lang="en-GB" sz="2800" baseline="0" dirty="0" smtClean="0"/>
                        <a:t>Increased muscle tension</a:t>
                      </a:r>
                    </a:p>
                    <a:p>
                      <a:pPr marL="285750" indent="-285750">
                        <a:buFontTx/>
                        <a:buChar char="-"/>
                      </a:pPr>
                      <a:endParaRPr lang="en-GB" sz="2800" baseline="0" dirty="0" smtClean="0"/>
                    </a:p>
                    <a:p>
                      <a:pPr marL="285750" indent="-285750">
                        <a:buFontTx/>
                        <a:buChar char="-"/>
                      </a:pPr>
                      <a:endParaRPr lang="en-GB" sz="2800" dirty="0"/>
                    </a:p>
                  </a:txBody>
                  <a:tcPr/>
                </a:tc>
                <a:tc>
                  <a:txBody>
                    <a:bodyPr/>
                    <a:lstStyle/>
                    <a:p>
                      <a:pPr marL="285750" indent="-285750">
                        <a:buFontTx/>
                        <a:buChar char="-"/>
                      </a:pPr>
                      <a:r>
                        <a:rPr lang="en-GB" sz="2800" dirty="0" smtClean="0"/>
                        <a:t>Worry or anxiety </a:t>
                      </a:r>
                    </a:p>
                    <a:p>
                      <a:pPr marL="285750" indent="-285750">
                        <a:buFontTx/>
                        <a:buChar char="-"/>
                      </a:pPr>
                      <a:endParaRPr lang="en-GB" sz="2800" dirty="0" smtClean="0"/>
                    </a:p>
                    <a:p>
                      <a:pPr marL="285750" indent="-285750">
                        <a:buFontTx/>
                        <a:buChar char="-"/>
                      </a:pPr>
                      <a:r>
                        <a:rPr lang="en-GB" sz="2800" dirty="0" smtClean="0"/>
                        <a:t>Negative</a:t>
                      </a:r>
                      <a:r>
                        <a:rPr lang="en-GB" sz="2800" baseline="0" dirty="0" smtClean="0"/>
                        <a:t> thoughts</a:t>
                      </a:r>
                    </a:p>
                    <a:p>
                      <a:pPr marL="285750" indent="-285750">
                        <a:buFontTx/>
                        <a:buChar char="-"/>
                      </a:pPr>
                      <a:endParaRPr lang="en-GB" sz="2800" baseline="0" dirty="0" smtClean="0"/>
                    </a:p>
                    <a:p>
                      <a:pPr marL="285750" indent="-285750">
                        <a:buFontTx/>
                        <a:buChar char="-"/>
                      </a:pPr>
                      <a:r>
                        <a:rPr lang="en-GB" sz="2800" baseline="0" dirty="0" smtClean="0"/>
                        <a:t>Issues with focus</a:t>
                      </a:r>
                    </a:p>
                    <a:p>
                      <a:pPr marL="285750" indent="-285750">
                        <a:buFontTx/>
                        <a:buChar char="-"/>
                      </a:pPr>
                      <a:endParaRPr lang="en-GB" sz="2800" baseline="0" dirty="0" smtClean="0"/>
                    </a:p>
                    <a:p>
                      <a:pPr marL="285750" indent="-285750">
                        <a:buFontTx/>
                        <a:buChar char="-"/>
                      </a:pPr>
                      <a:r>
                        <a:rPr lang="en-GB" sz="2800" baseline="0" dirty="0" smtClean="0"/>
                        <a:t>Lack of confidence</a:t>
                      </a:r>
                    </a:p>
                    <a:p>
                      <a:pPr marL="285750" indent="-285750">
                        <a:buFontTx/>
                        <a:buChar char="-"/>
                      </a:pPr>
                      <a:endParaRPr lang="en-GB" sz="2800" baseline="0" dirty="0" smtClean="0"/>
                    </a:p>
                    <a:p>
                      <a:pPr marL="285750" indent="-285750">
                        <a:buFontTx/>
                        <a:buChar char="-"/>
                      </a:pPr>
                      <a:endParaRPr lang="en-GB" sz="2800" baseline="0" dirty="0" smtClean="0"/>
                    </a:p>
                    <a:p>
                      <a:pPr marL="285750" indent="-285750">
                        <a:buFontTx/>
                        <a:buChar char="-"/>
                      </a:pPr>
                      <a:endParaRPr lang="en-GB" sz="2800" dirty="0" smtClean="0"/>
                    </a:p>
                    <a:p>
                      <a:pPr marL="285750" indent="-285750">
                        <a:buFontTx/>
                        <a:buChar char="-"/>
                      </a:pPr>
                      <a:endParaRPr lang="en-GB" sz="2800" dirty="0"/>
                    </a:p>
                  </a:txBody>
                  <a:tcPr/>
                </a:tc>
                <a:extLst>
                  <a:ext uri="{0D108BD9-81ED-4DB2-BD59-A6C34878D82A}">
                    <a16:rowId xmlns:a16="http://schemas.microsoft.com/office/drawing/2014/main" val="292967463"/>
                  </a:ext>
                </a:extLst>
              </a:tr>
            </a:tbl>
          </a:graphicData>
        </a:graphic>
      </p:graphicFrame>
    </p:spTree>
    <p:extLst>
      <p:ext uri="{BB962C8B-B14F-4D97-AF65-F5344CB8AC3E}">
        <p14:creationId xmlns:p14="http://schemas.microsoft.com/office/powerpoint/2010/main" val="59599522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317" y="297278"/>
            <a:ext cx="11401260" cy="1323439"/>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Effect of Stress on Performance in Sport and Exercise</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2403236768"/>
              </p:ext>
            </p:extLst>
          </p:nvPr>
        </p:nvGraphicFramePr>
        <p:xfrm>
          <a:off x="1078992" y="1921448"/>
          <a:ext cx="10371910" cy="4231157"/>
        </p:xfrm>
        <a:graphic>
          <a:graphicData uri="http://schemas.openxmlformats.org/drawingml/2006/table">
            <a:tbl>
              <a:tblPr firstRow="1" bandRow="1">
                <a:tableStyleId>{5C22544A-7EE6-4342-B048-85BDC9FD1C3A}</a:tableStyleId>
              </a:tblPr>
              <a:tblGrid>
                <a:gridCol w="5185955">
                  <a:extLst>
                    <a:ext uri="{9D8B030D-6E8A-4147-A177-3AD203B41FA5}">
                      <a16:colId xmlns:a16="http://schemas.microsoft.com/office/drawing/2014/main" val="404539439"/>
                    </a:ext>
                  </a:extLst>
                </a:gridCol>
                <a:gridCol w="5185955">
                  <a:extLst>
                    <a:ext uri="{9D8B030D-6E8A-4147-A177-3AD203B41FA5}">
                      <a16:colId xmlns:a16="http://schemas.microsoft.com/office/drawing/2014/main" val="3691795703"/>
                    </a:ext>
                  </a:extLst>
                </a:gridCol>
              </a:tblGrid>
              <a:tr h="586322">
                <a:tc>
                  <a:txBody>
                    <a:bodyPr/>
                    <a:lstStyle/>
                    <a:p>
                      <a:pPr algn="ctr"/>
                      <a:r>
                        <a:rPr lang="en-GB" dirty="0" smtClean="0">
                          <a:solidFill>
                            <a:schemeClr val="tx1"/>
                          </a:solidFill>
                          <a:latin typeface="Arial Rounded MT Bold" panose="020F0704030504030204" pitchFamily="34" charset="0"/>
                        </a:rPr>
                        <a:t>Eustress</a:t>
                      </a:r>
                      <a:endParaRPr lang="en-GB" dirty="0">
                        <a:solidFill>
                          <a:schemeClr val="tx1"/>
                        </a:solidFill>
                        <a:latin typeface="Arial Rounded MT Bold" panose="020F0704030504030204" pitchFamily="34" charset="0"/>
                      </a:endParaRPr>
                    </a:p>
                  </a:txBody>
                  <a:tcPr/>
                </a:tc>
                <a:tc>
                  <a:txBody>
                    <a:bodyPr/>
                    <a:lstStyle/>
                    <a:p>
                      <a:pPr algn="ctr"/>
                      <a:r>
                        <a:rPr lang="en-GB" dirty="0" smtClean="0">
                          <a:solidFill>
                            <a:schemeClr val="tx1"/>
                          </a:solidFill>
                          <a:latin typeface="Arial Rounded MT Bold" panose="020F0704030504030204" pitchFamily="34" charset="0"/>
                        </a:rPr>
                        <a:t>Distress </a:t>
                      </a:r>
                      <a:endParaRPr lang="en-GB" dirty="0">
                        <a:solidFill>
                          <a:schemeClr val="tx1"/>
                        </a:solidFill>
                        <a:latin typeface="Arial Rounded MT Bold" panose="020F0704030504030204" pitchFamily="34" charset="0"/>
                      </a:endParaRPr>
                    </a:p>
                  </a:txBody>
                  <a:tcPr/>
                </a:tc>
                <a:extLst>
                  <a:ext uri="{0D108BD9-81ED-4DB2-BD59-A6C34878D82A}">
                    <a16:rowId xmlns:a16="http://schemas.microsoft.com/office/drawing/2014/main" val="1533395545"/>
                  </a:ext>
                </a:extLst>
              </a:tr>
              <a:tr h="3644835">
                <a:tc>
                  <a:txBody>
                    <a:bodyPr/>
                    <a:lstStyle/>
                    <a:p>
                      <a:pPr marL="285750" indent="-285750">
                        <a:buFontTx/>
                        <a:buChar char="-"/>
                      </a:pPr>
                      <a:r>
                        <a:rPr lang="en-GB" dirty="0" smtClean="0">
                          <a:solidFill>
                            <a:schemeClr val="tx1"/>
                          </a:solidFill>
                          <a:latin typeface="Arial Rounded MT Bold" panose="020F0704030504030204" pitchFamily="34" charset="0"/>
                        </a:rPr>
                        <a:t>Increased</a:t>
                      </a:r>
                      <a:r>
                        <a:rPr lang="en-GB" baseline="0" dirty="0" smtClean="0">
                          <a:solidFill>
                            <a:schemeClr val="tx1"/>
                          </a:solidFill>
                          <a:latin typeface="Arial Rounded MT Bold" panose="020F0704030504030204" pitchFamily="34" charset="0"/>
                        </a:rPr>
                        <a:t> excitement and enjoyment.</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Increased motivation. </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Increased energy levels.</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Increased heart rate so that more oxygen is going to working muscles. </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Increased focus. </a:t>
                      </a:r>
                      <a:endParaRPr lang="en-GB" dirty="0">
                        <a:solidFill>
                          <a:schemeClr val="tx1"/>
                        </a:solidFill>
                        <a:latin typeface="Arial Rounded MT Bold" panose="020F0704030504030204" pitchFamily="34" charset="0"/>
                      </a:endParaRPr>
                    </a:p>
                  </a:txBody>
                  <a:tcPr/>
                </a:tc>
                <a:tc>
                  <a:txBody>
                    <a:bodyPr/>
                    <a:lstStyle/>
                    <a:p>
                      <a:pPr marL="285750" indent="-285750">
                        <a:buFontTx/>
                        <a:buChar char="-"/>
                      </a:pPr>
                      <a:r>
                        <a:rPr lang="en-GB" dirty="0" smtClean="0">
                          <a:solidFill>
                            <a:schemeClr val="tx1"/>
                          </a:solidFill>
                          <a:latin typeface="Arial Rounded MT Bold" panose="020F0704030504030204" pitchFamily="34" charset="0"/>
                        </a:rPr>
                        <a:t>Leads to severe</a:t>
                      </a:r>
                      <a:r>
                        <a:rPr lang="en-GB" baseline="0" dirty="0" smtClean="0">
                          <a:solidFill>
                            <a:schemeClr val="tx1"/>
                          </a:solidFill>
                          <a:latin typeface="Arial Rounded MT Bold" panose="020F0704030504030204" pitchFamily="34" charset="0"/>
                        </a:rPr>
                        <a:t> worry and anxiety. </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Feelings of unpleasantness.</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Decreases focus and concentration.</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Lack of confidence.</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Muscle tension. </a:t>
                      </a:r>
                    </a:p>
                    <a:p>
                      <a:pPr marL="285750" indent="-285750">
                        <a:buFontTx/>
                        <a:buChar char="-"/>
                      </a:pPr>
                      <a:endParaRPr lang="en-GB" baseline="0" dirty="0" smtClean="0">
                        <a:solidFill>
                          <a:schemeClr val="tx1"/>
                        </a:solidFill>
                        <a:latin typeface="Arial Rounded MT Bold" panose="020F0704030504030204" pitchFamily="34" charset="0"/>
                      </a:endParaRPr>
                    </a:p>
                    <a:p>
                      <a:pPr marL="285750" indent="-285750">
                        <a:buFontTx/>
                        <a:buChar char="-"/>
                      </a:pPr>
                      <a:r>
                        <a:rPr lang="en-GB" baseline="0" dirty="0" smtClean="0">
                          <a:solidFill>
                            <a:schemeClr val="tx1"/>
                          </a:solidFill>
                          <a:latin typeface="Arial Rounded MT Bold" panose="020F0704030504030204" pitchFamily="34" charset="0"/>
                        </a:rPr>
                        <a:t>Poor execution of skills. </a:t>
                      </a:r>
                      <a:endParaRPr lang="en-GB" dirty="0">
                        <a:solidFill>
                          <a:schemeClr val="tx1"/>
                        </a:solidFill>
                        <a:latin typeface="Arial Rounded MT Bold" panose="020F0704030504030204" pitchFamily="34" charset="0"/>
                      </a:endParaRPr>
                    </a:p>
                  </a:txBody>
                  <a:tcPr/>
                </a:tc>
                <a:extLst>
                  <a:ext uri="{0D108BD9-81ED-4DB2-BD59-A6C34878D82A}">
                    <a16:rowId xmlns:a16="http://schemas.microsoft.com/office/drawing/2014/main" val="3806857666"/>
                  </a:ext>
                </a:extLst>
              </a:tr>
            </a:tbl>
          </a:graphicData>
        </a:graphic>
      </p:graphicFrame>
      <p:sp>
        <p:nvSpPr>
          <p:cNvPr id="4" name="Rectangle 3"/>
          <p:cNvSpPr/>
          <p:nvPr/>
        </p:nvSpPr>
        <p:spPr>
          <a:xfrm>
            <a:off x="7661906" y="6268670"/>
            <a:ext cx="2211439" cy="369332"/>
          </a:xfrm>
          <a:prstGeom prst="rect">
            <a:avLst/>
          </a:prstGeom>
        </p:spPr>
        <p:txBody>
          <a:bodyPr wrap="none">
            <a:spAutoFit/>
          </a:bodyPr>
          <a:lstStyle/>
          <a:p>
            <a:r>
              <a:rPr lang="en-GB" dirty="0" smtClean="0"/>
              <a:t>Bundesliga Footballer</a:t>
            </a:r>
            <a:endParaRPr lang="en-GB" dirty="0"/>
          </a:p>
        </p:txBody>
      </p:sp>
      <p:sp>
        <p:nvSpPr>
          <p:cNvPr id="6" name="TextBox 5"/>
          <p:cNvSpPr txBox="1"/>
          <p:nvPr/>
        </p:nvSpPr>
        <p:spPr>
          <a:xfrm>
            <a:off x="2825086" y="6268670"/>
            <a:ext cx="4299045" cy="369332"/>
          </a:xfrm>
          <a:prstGeom prst="rect">
            <a:avLst/>
          </a:prstGeom>
          <a:noFill/>
        </p:spPr>
        <p:txBody>
          <a:bodyPr wrap="square" rtlCol="0">
            <a:spAutoFit/>
          </a:bodyPr>
          <a:lstStyle/>
          <a:p>
            <a:r>
              <a:rPr lang="en-GB" dirty="0" smtClean="0"/>
              <a:t>Andy Murray</a:t>
            </a:r>
            <a:endParaRPr lang="en-GB" dirty="0"/>
          </a:p>
        </p:txBody>
      </p:sp>
    </p:spTree>
    <p:extLst>
      <p:ext uri="{BB962C8B-B14F-4D97-AF65-F5344CB8AC3E}">
        <p14:creationId xmlns:p14="http://schemas.microsoft.com/office/powerpoint/2010/main" val="38015509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6388" y="418011"/>
            <a:ext cx="11181806" cy="5909310"/>
          </a:xfrm>
          <a:prstGeom prst="rect">
            <a:avLst/>
          </a:prstGeom>
          <a:noFill/>
        </p:spPr>
        <p:txBody>
          <a:bodyPr wrap="square" rtlCol="0">
            <a:spAutoFit/>
          </a:bodyPr>
          <a:lstStyle/>
          <a:p>
            <a:r>
              <a:rPr lang="en-GB" sz="2100" b="1" dirty="0" smtClean="0"/>
              <a:t>Stress can have both positive and negative impacts on performance, depending on whether a performer experiences eustress or distress. Eustress is where a performer rises to the challenge of the stressful situation and consequently experiences an improvement in performance. Eustress can lead the performer to feel excited, more energised and more motivated whilst one of the symptoms of stress, an increased heart rate, means that more blood is flowing to working muscles which can benefit performance. For example, a cricket player who  needs to score twenty runs off the last over to win the match is placed in a stressful situation but because of these positive effects, may rise to the challenge and score the runs needed.</a:t>
            </a:r>
          </a:p>
          <a:p>
            <a:endParaRPr lang="en-GB" sz="2100" b="1" dirty="0"/>
          </a:p>
          <a:p>
            <a:r>
              <a:rPr lang="en-GB" sz="2100" b="1" dirty="0" smtClean="0"/>
              <a:t>When performers experience distress, stress can be seen to have a negative impact on performance. Symptoms such as worry or a lack of confidence could manifest itself in a lack of focus and unpleasant feeling, whilst muscle tension and sweating could lead to poor execution of skills. For example, a tennis player who is serving to stay in a match may experience distress, his muscles may tighten and the execution of his serve could suffer, leading to him losing points by serving the ball out. Distress is also common in exercise settings, where worry and a lack of confidence can be experienced by participants who may feel anxious about their level of fitness or weight. For example, a general participant may experience distress and a lack of confidence before going to the gym due to their body image which could lead them to avoiding exercise altogether.</a:t>
            </a:r>
            <a:endParaRPr lang="en-GB" sz="2100" b="1" dirty="0"/>
          </a:p>
        </p:txBody>
      </p:sp>
    </p:spTree>
    <p:extLst>
      <p:ext uri="{BB962C8B-B14F-4D97-AF65-F5344CB8AC3E}">
        <p14:creationId xmlns:p14="http://schemas.microsoft.com/office/powerpoint/2010/main" val="18386284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437" y="271152"/>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Symptoms of Stress</a:t>
            </a:r>
            <a:endParaRPr lang="en-GB" dirty="0"/>
          </a:p>
        </p:txBody>
      </p:sp>
      <p:sp>
        <p:nvSpPr>
          <p:cNvPr id="3" name="TextBox 2"/>
          <p:cNvSpPr txBox="1"/>
          <p:nvPr/>
        </p:nvSpPr>
        <p:spPr>
          <a:xfrm>
            <a:off x="381437" y="1808479"/>
            <a:ext cx="11059886" cy="3539430"/>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Symptoms of stress can be grouped into two categories:</a:t>
            </a:r>
          </a:p>
          <a:p>
            <a:endParaRPr lang="en-GB" sz="3200" dirty="0">
              <a:solidFill>
                <a:srgbClr val="002060"/>
              </a:solidFill>
              <a:latin typeface="Arial Rounded MT Bold" panose="020F0704030504030204" pitchFamily="34" charset="0"/>
            </a:endParaRPr>
          </a:p>
          <a:p>
            <a:r>
              <a:rPr lang="en-GB" sz="3200" b="1" dirty="0" smtClean="0">
                <a:solidFill>
                  <a:srgbClr val="002060"/>
                </a:solidFill>
                <a:latin typeface="Arial Rounded MT Bold" panose="020F0704030504030204" pitchFamily="34" charset="0"/>
              </a:rPr>
              <a:t>SOMATIC</a:t>
            </a:r>
            <a:r>
              <a:rPr lang="en-GB" sz="3200" dirty="0" smtClean="0">
                <a:solidFill>
                  <a:srgbClr val="002060"/>
                </a:solidFill>
                <a:latin typeface="Arial Rounded MT Bold" panose="020F0704030504030204" pitchFamily="34" charset="0"/>
              </a:rPr>
              <a:t> – Symptoms that have a physical effect on the body. </a:t>
            </a:r>
          </a:p>
          <a:p>
            <a:endParaRPr lang="en-GB" sz="3200" dirty="0">
              <a:solidFill>
                <a:srgbClr val="002060"/>
              </a:solidFill>
              <a:latin typeface="Arial Rounded MT Bold" panose="020F0704030504030204" pitchFamily="34" charset="0"/>
            </a:endParaRPr>
          </a:p>
          <a:p>
            <a:r>
              <a:rPr lang="en-GB" sz="3200" b="1" dirty="0" smtClean="0">
                <a:solidFill>
                  <a:srgbClr val="002060"/>
                </a:solidFill>
                <a:latin typeface="Arial Rounded MT Bold" panose="020F0704030504030204" pitchFamily="34" charset="0"/>
              </a:rPr>
              <a:t>COGNITIVE</a:t>
            </a:r>
            <a:r>
              <a:rPr lang="en-GB" sz="3200" dirty="0" smtClean="0">
                <a:solidFill>
                  <a:srgbClr val="002060"/>
                </a:solidFill>
                <a:latin typeface="Arial Rounded MT Bold" panose="020F0704030504030204" pitchFamily="34" charset="0"/>
              </a:rPr>
              <a:t> – Symptoms that have a mental effect.  </a:t>
            </a:r>
          </a:p>
        </p:txBody>
      </p:sp>
    </p:spTree>
    <p:extLst>
      <p:ext uri="{BB962C8B-B14F-4D97-AF65-F5344CB8AC3E}">
        <p14:creationId xmlns:p14="http://schemas.microsoft.com/office/powerpoint/2010/main" val="32624302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5129" y="375656"/>
            <a:ext cx="11401260"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Anxiety</a:t>
            </a:r>
            <a:endParaRPr lang="en-GB" dirty="0"/>
          </a:p>
        </p:txBody>
      </p:sp>
      <p:sp>
        <p:nvSpPr>
          <p:cNvPr id="3" name="TextBox 2"/>
          <p:cNvSpPr txBox="1"/>
          <p:nvPr/>
        </p:nvSpPr>
        <p:spPr>
          <a:xfrm>
            <a:off x="525129" y="2129247"/>
            <a:ext cx="11100814" cy="3046988"/>
          </a:xfrm>
          <a:prstGeom prst="rect">
            <a:avLst/>
          </a:prstGeom>
          <a:noFill/>
        </p:spPr>
        <p:txBody>
          <a:bodyPr wrap="square" rtlCol="0">
            <a:spAutoFit/>
          </a:bodyPr>
          <a:lstStyle/>
          <a:p>
            <a:r>
              <a:rPr lang="en-GB" sz="2400" dirty="0" smtClean="0">
                <a:solidFill>
                  <a:srgbClr val="002060"/>
                </a:solidFill>
                <a:latin typeface="Arial Rounded MT Bold" panose="020F0704030504030204" pitchFamily="34" charset="0"/>
              </a:rPr>
              <a:t>Anxiety is the negative consequence of experiencing stress and is the worry or apprehension experienced because of the fear of failure. </a:t>
            </a:r>
          </a:p>
          <a:p>
            <a:endParaRPr lang="en-GB" sz="2400" dirty="0">
              <a:solidFill>
                <a:srgbClr val="002060"/>
              </a:solidFill>
              <a:latin typeface="Arial Rounded MT Bold" panose="020F0704030504030204" pitchFamily="34" charset="0"/>
            </a:endParaRPr>
          </a:p>
          <a:p>
            <a:r>
              <a:rPr lang="en-GB" sz="2400" b="1" dirty="0" smtClean="0">
                <a:solidFill>
                  <a:srgbClr val="002060"/>
                </a:solidFill>
                <a:latin typeface="Arial Rounded MT Bold" panose="020F0704030504030204" pitchFamily="34" charset="0"/>
              </a:rPr>
              <a:t>STATE: </a:t>
            </a:r>
            <a:r>
              <a:rPr lang="en-GB" sz="2400" dirty="0" smtClean="0">
                <a:solidFill>
                  <a:srgbClr val="002060"/>
                </a:solidFill>
                <a:latin typeface="Arial Rounded MT Bold" panose="020F0704030504030204" pitchFamily="34" charset="0"/>
              </a:rPr>
              <a:t>State anxiety is where you are only anxious in certain situations.</a:t>
            </a:r>
          </a:p>
          <a:p>
            <a:endParaRPr lang="en-GB" sz="2400" dirty="0">
              <a:solidFill>
                <a:srgbClr val="002060"/>
              </a:solidFill>
              <a:latin typeface="Arial Rounded MT Bold" panose="020F0704030504030204" pitchFamily="34" charset="0"/>
            </a:endParaRPr>
          </a:p>
          <a:p>
            <a:r>
              <a:rPr lang="en-GB" sz="2400" b="1" dirty="0" smtClean="0">
                <a:solidFill>
                  <a:srgbClr val="002060"/>
                </a:solidFill>
                <a:latin typeface="Arial Rounded MT Bold" panose="020F0704030504030204" pitchFamily="34" charset="0"/>
              </a:rPr>
              <a:t>TRAIT: </a:t>
            </a:r>
            <a:r>
              <a:rPr lang="en-GB" sz="2400" dirty="0" smtClean="0">
                <a:solidFill>
                  <a:srgbClr val="002060"/>
                </a:solidFill>
                <a:latin typeface="Arial Rounded MT Bold" panose="020F0704030504030204" pitchFamily="34" charset="0"/>
              </a:rPr>
              <a:t>Trait anxiety is where you are genetically anxious in all situations. </a:t>
            </a:r>
          </a:p>
          <a:p>
            <a:endParaRPr lang="en-GB" sz="2400" dirty="0">
              <a:solidFill>
                <a:srgbClr val="002060"/>
              </a:solidFill>
              <a:latin typeface="Arial Rounded MT Bold" panose="020F0704030504030204" pitchFamily="34" charset="0"/>
            </a:endParaRPr>
          </a:p>
          <a:p>
            <a:r>
              <a:rPr lang="en-GB" sz="2400" dirty="0" smtClean="0">
                <a:solidFill>
                  <a:srgbClr val="002060"/>
                </a:solidFill>
                <a:latin typeface="Arial Rounded MT Bold" panose="020F0704030504030204" pitchFamily="34" charset="0"/>
              </a:rPr>
              <a:t>The causes of anxiety are much the same as those that cause stress. </a:t>
            </a:r>
            <a:endParaRPr lang="en-GB" sz="2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903953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2877" y="493221"/>
            <a:ext cx="11401260"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Trait and State Anxiety in Sport</a:t>
            </a:r>
            <a:endParaRPr lang="en-GB" dirty="0"/>
          </a:p>
        </p:txBody>
      </p:sp>
      <p:sp>
        <p:nvSpPr>
          <p:cNvPr id="3" name="TextBox 2"/>
          <p:cNvSpPr txBox="1"/>
          <p:nvPr/>
        </p:nvSpPr>
        <p:spPr>
          <a:xfrm>
            <a:off x="472877" y="1724298"/>
            <a:ext cx="11100814" cy="4154984"/>
          </a:xfrm>
          <a:prstGeom prst="rect">
            <a:avLst/>
          </a:prstGeom>
          <a:noFill/>
        </p:spPr>
        <p:txBody>
          <a:bodyPr wrap="square" rtlCol="0">
            <a:spAutoFit/>
          </a:bodyPr>
          <a:lstStyle/>
          <a:p>
            <a:r>
              <a:rPr lang="en-GB" sz="2400" dirty="0" smtClean="0">
                <a:solidFill>
                  <a:srgbClr val="002060"/>
                </a:solidFill>
                <a:latin typeface="Arial Rounded MT Bold" panose="020F0704030504030204" pitchFamily="34" charset="0"/>
              </a:rPr>
              <a:t>Competitive trait anxiety is where a performer has a natural tendency to become anxious in all sporting situations. </a:t>
            </a:r>
          </a:p>
          <a:p>
            <a:endParaRPr lang="en-GB" sz="2400" dirty="0">
              <a:solidFill>
                <a:srgbClr val="002060"/>
              </a:solidFill>
              <a:latin typeface="Arial Rounded MT Bold" panose="020F0704030504030204" pitchFamily="34" charset="0"/>
            </a:endParaRPr>
          </a:p>
          <a:p>
            <a:r>
              <a:rPr lang="en-GB" sz="2400" dirty="0" smtClean="0">
                <a:solidFill>
                  <a:schemeClr val="accent5">
                    <a:lumMod val="75000"/>
                  </a:schemeClr>
                </a:solidFill>
                <a:latin typeface="Arial Rounded MT Bold" panose="020F0704030504030204" pitchFamily="34" charset="0"/>
              </a:rPr>
              <a:t>E.G. A skier being anxious before going down a ski slope, regardless of how difficult it is.</a:t>
            </a:r>
          </a:p>
          <a:p>
            <a:endParaRPr lang="en-GB" sz="2400" dirty="0">
              <a:solidFill>
                <a:srgbClr val="002060"/>
              </a:solidFill>
              <a:latin typeface="Arial Rounded MT Bold" panose="020F0704030504030204" pitchFamily="34" charset="0"/>
            </a:endParaRPr>
          </a:p>
          <a:p>
            <a:r>
              <a:rPr lang="en-GB" sz="2400" dirty="0" smtClean="0">
                <a:solidFill>
                  <a:srgbClr val="002060"/>
                </a:solidFill>
                <a:latin typeface="Arial Rounded MT Bold" panose="020F0704030504030204" pitchFamily="34" charset="0"/>
              </a:rPr>
              <a:t>Competitive state anxiety is where a performer is only anxious in specific sporting situations, for example when under lots of pressure.</a:t>
            </a:r>
          </a:p>
          <a:p>
            <a:endParaRPr lang="en-GB" sz="2400" dirty="0">
              <a:solidFill>
                <a:srgbClr val="002060"/>
              </a:solidFill>
              <a:latin typeface="Arial Rounded MT Bold" panose="020F0704030504030204" pitchFamily="34" charset="0"/>
            </a:endParaRPr>
          </a:p>
          <a:p>
            <a:r>
              <a:rPr lang="en-GB" sz="2400" dirty="0" smtClean="0">
                <a:solidFill>
                  <a:schemeClr val="accent5">
                    <a:lumMod val="75000"/>
                  </a:schemeClr>
                </a:solidFill>
                <a:latin typeface="Arial Rounded MT Bold" panose="020F0704030504030204" pitchFamily="34" charset="0"/>
              </a:rPr>
              <a:t>E.G. A defender in football being anxious when taking a penalty because he missed the last penalty he took. </a:t>
            </a:r>
            <a:endParaRPr lang="en-GB" sz="2400" dirty="0">
              <a:solidFill>
                <a:schemeClr val="accent5">
                  <a:lumMod val="75000"/>
                </a:schemeClr>
              </a:solidFill>
              <a:latin typeface="Arial Rounded MT Bold" panose="020F0704030504030204" pitchFamily="34" charset="0"/>
            </a:endParaRPr>
          </a:p>
        </p:txBody>
      </p:sp>
    </p:spTree>
    <p:extLst>
      <p:ext uri="{BB962C8B-B14F-4D97-AF65-F5344CB8AC3E}">
        <p14:creationId xmlns:p14="http://schemas.microsoft.com/office/powerpoint/2010/main" val="22288967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6381" y="214219"/>
            <a:ext cx="11401260"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Symptoms of Anxiety</a:t>
            </a:r>
            <a:endParaRPr lang="en-GB" dirty="0"/>
          </a:p>
        </p:txBody>
      </p:sp>
      <p:graphicFrame>
        <p:nvGraphicFramePr>
          <p:cNvPr id="3" name="Table 2"/>
          <p:cNvGraphicFramePr>
            <a:graphicFrameLocks noGrp="1"/>
          </p:cNvGraphicFramePr>
          <p:nvPr>
            <p:extLst>
              <p:ext uri="{D42A27DB-BD31-4B8C-83A1-F6EECF244321}">
                <p14:modId xmlns:p14="http://schemas.microsoft.com/office/powerpoint/2010/main" val="1535961209"/>
              </p:ext>
            </p:extLst>
          </p:nvPr>
        </p:nvGraphicFramePr>
        <p:xfrm>
          <a:off x="1353077" y="922105"/>
          <a:ext cx="8853716" cy="5327122"/>
        </p:xfrm>
        <a:graphic>
          <a:graphicData uri="http://schemas.openxmlformats.org/drawingml/2006/table">
            <a:tbl>
              <a:tblPr firstRow="1" bandRow="1">
                <a:tableStyleId>{5C22544A-7EE6-4342-B048-85BDC9FD1C3A}</a:tableStyleId>
              </a:tblPr>
              <a:tblGrid>
                <a:gridCol w="4426858">
                  <a:extLst>
                    <a:ext uri="{9D8B030D-6E8A-4147-A177-3AD203B41FA5}">
                      <a16:colId xmlns:a16="http://schemas.microsoft.com/office/drawing/2014/main" val="3398884378"/>
                    </a:ext>
                  </a:extLst>
                </a:gridCol>
                <a:gridCol w="4426858">
                  <a:extLst>
                    <a:ext uri="{9D8B030D-6E8A-4147-A177-3AD203B41FA5}">
                      <a16:colId xmlns:a16="http://schemas.microsoft.com/office/drawing/2014/main" val="1212847662"/>
                    </a:ext>
                  </a:extLst>
                </a:gridCol>
              </a:tblGrid>
              <a:tr h="480802">
                <a:tc>
                  <a:txBody>
                    <a:bodyPr/>
                    <a:lstStyle/>
                    <a:p>
                      <a:r>
                        <a:rPr lang="en-GB" sz="2400" dirty="0" smtClean="0"/>
                        <a:t>Somatic</a:t>
                      </a:r>
                      <a:endParaRPr lang="en-GB" sz="2400" dirty="0"/>
                    </a:p>
                  </a:txBody>
                  <a:tcPr/>
                </a:tc>
                <a:tc>
                  <a:txBody>
                    <a:bodyPr/>
                    <a:lstStyle/>
                    <a:p>
                      <a:r>
                        <a:rPr lang="en-GB" sz="2400" dirty="0" smtClean="0"/>
                        <a:t>Cognitive</a:t>
                      </a:r>
                      <a:endParaRPr lang="en-GB" sz="2400" dirty="0"/>
                    </a:p>
                  </a:txBody>
                  <a:tcPr/>
                </a:tc>
                <a:extLst>
                  <a:ext uri="{0D108BD9-81ED-4DB2-BD59-A6C34878D82A}">
                    <a16:rowId xmlns:a16="http://schemas.microsoft.com/office/drawing/2014/main" val="1513307847"/>
                  </a:ext>
                </a:extLst>
              </a:tr>
              <a:tr h="4836301">
                <a:tc>
                  <a:txBody>
                    <a:bodyPr/>
                    <a:lstStyle/>
                    <a:p>
                      <a:pPr marL="0" indent="0">
                        <a:buFontTx/>
                        <a:buNone/>
                      </a:pPr>
                      <a:endParaRPr lang="en-GB" sz="2400" baseline="0" dirty="0" smtClean="0"/>
                    </a:p>
                    <a:p>
                      <a:pPr marL="285750" indent="-285750">
                        <a:buFontTx/>
                        <a:buChar char="-"/>
                      </a:pPr>
                      <a:endParaRPr lang="en-GB" sz="2400" dirty="0"/>
                    </a:p>
                  </a:txBody>
                  <a:tcPr/>
                </a:tc>
                <a:tc>
                  <a:txBody>
                    <a:bodyPr/>
                    <a:lstStyle/>
                    <a:p>
                      <a:pPr marL="457200" indent="-457200">
                        <a:buFontTx/>
                        <a:buChar char="-"/>
                      </a:pPr>
                      <a:r>
                        <a:rPr lang="en-GB" sz="2400" baseline="0" dirty="0" smtClean="0">
                          <a:latin typeface="Arial Rounded MT Bold" panose="020F0704030504030204" pitchFamily="34" charset="0"/>
                        </a:rPr>
                        <a:t>Indecision or concentration loss</a:t>
                      </a:r>
                    </a:p>
                    <a:p>
                      <a:pPr marL="457200" indent="-457200">
                        <a:buFontTx/>
                        <a:buChar char="-"/>
                      </a:pPr>
                      <a:endParaRPr lang="en-GB" sz="2400" baseline="0" dirty="0" smtClean="0">
                        <a:latin typeface="Arial Rounded MT Bold" panose="020F0704030504030204" pitchFamily="34" charset="0"/>
                      </a:endParaRPr>
                    </a:p>
                    <a:p>
                      <a:pPr marL="457200" indent="-457200">
                        <a:buFontTx/>
                        <a:buChar char="-"/>
                      </a:pPr>
                      <a:r>
                        <a:rPr lang="en-GB" sz="2400" baseline="0" dirty="0" smtClean="0">
                          <a:latin typeface="Arial Rounded MT Bold" panose="020F0704030504030204" pitchFamily="34" charset="0"/>
                        </a:rPr>
                        <a:t>Confusion</a:t>
                      </a:r>
                    </a:p>
                    <a:p>
                      <a:pPr marL="457200" indent="-457200">
                        <a:buFontTx/>
                        <a:buChar char="-"/>
                      </a:pPr>
                      <a:endParaRPr lang="en-GB" sz="2400" baseline="0" dirty="0" smtClean="0">
                        <a:latin typeface="Arial Rounded MT Bold" panose="020F0704030504030204" pitchFamily="34" charset="0"/>
                      </a:endParaRPr>
                    </a:p>
                    <a:p>
                      <a:pPr marL="457200" indent="-457200">
                        <a:buFontTx/>
                        <a:buChar char="-"/>
                      </a:pPr>
                      <a:r>
                        <a:rPr lang="en-GB" sz="2400" baseline="0" dirty="0" smtClean="0">
                          <a:latin typeface="Arial Rounded MT Bold" panose="020F0704030504030204" pitchFamily="34" charset="0"/>
                        </a:rPr>
                        <a:t>Negative thoughts</a:t>
                      </a:r>
                    </a:p>
                    <a:p>
                      <a:pPr marL="457200" indent="-457200">
                        <a:buFontTx/>
                        <a:buChar char="-"/>
                      </a:pPr>
                      <a:endParaRPr lang="en-GB" sz="2400" baseline="0" dirty="0" smtClean="0">
                        <a:latin typeface="Arial Rounded MT Bold" panose="020F0704030504030204" pitchFamily="34" charset="0"/>
                      </a:endParaRPr>
                    </a:p>
                    <a:p>
                      <a:pPr marL="457200" indent="-457200">
                        <a:buFontTx/>
                        <a:buChar char="-"/>
                      </a:pPr>
                      <a:r>
                        <a:rPr lang="en-GB" sz="2400" baseline="0" dirty="0" smtClean="0">
                          <a:latin typeface="Arial Rounded MT Bold" panose="020F0704030504030204" pitchFamily="34" charset="0"/>
                        </a:rPr>
                        <a:t>Poor concentration </a:t>
                      </a:r>
                    </a:p>
                    <a:p>
                      <a:pPr marL="457200" indent="-457200">
                        <a:buFontTx/>
                        <a:buChar char="-"/>
                      </a:pPr>
                      <a:endParaRPr lang="en-GB" sz="2400" baseline="0" dirty="0" smtClean="0">
                        <a:latin typeface="Arial Rounded MT Bold" panose="020F0704030504030204" pitchFamily="34" charset="0"/>
                      </a:endParaRPr>
                    </a:p>
                    <a:p>
                      <a:pPr marL="457200" indent="-457200">
                        <a:buFontTx/>
                        <a:buChar char="-"/>
                      </a:pPr>
                      <a:r>
                        <a:rPr lang="en-GB" sz="2400" baseline="0" dirty="0" smtClean="0">
                          <a:latin typeface="Arial Rounded MT Bold" panose="020F0704030504030204" pitchFamily="34" charset="0"/>
                        </a:rPr>
                        <a:t>Loss of confidence</a:t>
                      </a:r>
                    </a:p>
                    <a:p>
                      <a:pPr marL="285750" indent="-285750">
                        <a:buFontTx/>
                        <a:buChar char="-"/>
                      </a:pPr>
                      <a:endParaRPr lang="en-GB" sz="2400" baseline="0" dirty="0" smtClean="0"/>
                    </a:p>
                    <a:p>
                      <a:pPr marL="285750" indent="-285750">
                        <a:buFontTx/>
                        <a:buChar char="-"/>
                      </a:pPr>
                      <a:endParaRPr lang="en-GB" sz="2400" dirty="0" smtClean="0"/>
                    </a:p>
                    <a:p>
                      <a:pPr marL="285750" indent="-285750">
                        <a:buFontTx/>
                        <a:buChar char="-"/>
                      </a:pPr>
                      <a:endParaRPr lang="en-GB" sz="2400" dirty="0"/>
                    </a:p>
                  </a:txBody>
                  <a:tcPr/>
                </a:tc>
                <a:extLst>
                  <a:ext uri="{0D108BD9-81ED-4DB2-BD59-A6C34878D82A}">
                    <a16:rowId xmlns:a16="http://schemas.microsoft.com/office/drawing/2014/main" val="292967463"/>
                  </a:ext>
                </a:extLst>
              </a:tr>
            </a:tbl>
          </a:graphicData>
        </a:graphic>
      </p:graphicFrame>
      <p:sp>
        <p:nvSpPr>
          <p:cNvPr id="4" name="Rectangle 3"/>
          <p:cNvSpPr/>
          <p:nvPr/>
        </p:nvSpPr>
        <p:spPr>
          <a:xfrm>
            <a:off x="1586926" y="1425224"/>
            <a:ext cx="3795252" cy="3785652"/>
          </a:xfrm>
          <a:prstGeom prst="rect">
            <a:avLst/>
          </a:prstGeom>
        </p:spPr>
        <p:txBody>
          <a:bodyPr wrap="square">
            <a:spAutoFit/>
          </a:bodyPr>
          <a:lstStyle/>
          <a:p>
            <a:pPr marL="285750" indent="-285750">
              <a:buFontTx/>
              <a:buChar char="-"/>
            </a:pPr>
            <a:r>
              <a:rPr lang="en-GB" sz="2400" dirty="0">
                <a:latin typeface="Arial Rounded MT Bold" panose="020F0704030504030204" pitchFamily="34" charset="0"/>
              </a:rPr>
              <a:t>Increased adrenaline production</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a:latin typeface="Arial Rounded MT Bold" panose="020F0704030504030204" pitchFamily="34" charset="0"/>
              </a:rPr>
              <a:t>Increased heart rate</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a:latin typeface="Arial Rounded MT Bold" panose="020F0704030504030204" pitchFamily="34" charset="0"/>
              </a:rPr>
              <a:t>Increased sweat production</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a:latin typeface="Arial Rounded MT Bold" panose="020F0704030504030204" pitchFamily="34" charset="0"/>
              </a:rPr>
              <a:t>Increased muscle tension</a:t>
            </a:r>
          </a:p>
        </p:txBody>
      </p:sp>
    </p:spTree>
    <p:extLst>
      <p:ext uri="{BB962C8B-B14F-4D97-AF65-F5344CB8AC3E}">
        <p14:creationId xmlns:p14="http://schemas.microsoft.com/office/powerpoint/2010/main" val="3558372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28153" y="319214"/>
            <a:ext cx="11401260" cy="523220"/>
          </a:xfrm>
          <a:prstGeom prst="rect">
            <a:avLst/>
          </a:prstGeom>
          <a:noFill/>
        </p:spPr>
        <p:txBody>
          <a:bodyPr wrap="square" rtlCol="0">
            <a:spAutoFit/>
          </a:bodyPr>
          <a:lstStyle/>
          <a:p>
            <a:r>
              <a:rPr lang="en-GB" sz="2800" u="sng" dirty="0" smtClean="0">
                <a:solidFill>
                  <a:srgbClr val="002060"/>
                </a:solidFill>
                <a:latin typeface="Arial Rounded MT Bold" panose="020F0704030504030204" pitchFamily="34" charset="0"/>
              </a:rPr>
              <a:t>Effect of Anxiety on Performance in Sport and Exercise </a:t>
            </a:r>
          </a:p>
        </p:txBody>
      </p:sp>
      <p:graphicFrame>
        <p:nvGraphicFramePr>
          <p:cNvPr id="5" name="Table 4"/>
          <p:cNvGraphicFramePr>
            <a:graphicFrameLocks noGrp="1"/>
          </p:cNvGraphicFramePr>
          <p:nvPr>
            <p:extLst>
              <p:ext uri="{D42A27DB-BD31-4B8C-83A1-F6EECF244321}">
                <p14:modId xmlns:p14="http://schemas.microsoft.com/office/powerpoint/2010/main" val="385977156"/>
              </p:ext>
            </p:extLst>
          </p:nvPr>
        </p:nvGraphicFramePr>
        <p:xfrm>
          <a:off x="909297" y="1030428"/>
          <a:ext cx="10838970" cy="5598323"/>
        </p:xfrm>
        <a:graphic>
          <a:graphicData uri="http://schemas.openxmlformats.org/drawingml/2006/table">
            <a:tbl>
              <a:tblPr firstRow="1" bandRow="1">
                <a:tableStyleId>{5C22544A-7EE6-4342-B048-85BDC9FD1C3A}</a:tableStyleId>
              </a:tblPr>
              <a:tblGrid>
                <a:gridCol w="3726615">
                  <a:extLst>
                    <a:ext uri="{9D8B030D-6E8A-4147-A177-3AD203B41FA5}">
                      <a16:colId xmlns:a16="http://schemas.microsoft.com/office/drawing/2014/main" val="3435433874"/>
                    </a:ext>
                  </a:extLst>
                </a:gridCol>
                <a:gridCol w="7112355">
                  <a:extLst>
                    <a:ext uri="{9D8B030D-6E8A-4147-A177-3AD203B41FA5}">
                      <a16:colId xmlns:a16="http://schemas.microsoft.com/office/drawing/2014/main" val="1828775394"/>
                    </a:ext>
                  </a:extLst>
                </a:gridCol>
              </a:tblGrid>
              <a:tr h="660563">
                <a:tc>
                  <a:txBody>
                    <a:bodyPr/>
                    <a:lstStyle/>
                    <a:p>
                      <a:pPr algn="ctr"/>
                      <a:r>
                        <a:rPr lang="en-GB" dirty="0" smtClean="0"/>
                        <a:t>Symptom of Anxiety</a:t>
                      </a:r>
                      <a:endParaRPr lang="en-GB" dirty="0"/>
                    </a:p>
                  </a:txBody>
                  <a:tcPr/>
                </a:tc>
                <a:tc>
                  <a:txBody>
                    <a:bodyPr/>
                    <a:lstStyle/>
                    <a:p>
                      <a:pPr algn="ctr"/>
                      <a:r>
                        <a:rPr lang="en-GB" dirty="0" smtClean="0"/>
                        <a:t>Effect on Performance</a:t>
                      </a:r>
                      <a:endParaRPr lang="en-GB" dirty="0"/>
                    </a:p>
                  </a:txBody>
                  <a:tcPr/>
                </a:tc>
                <a:extLst>
                  <a:ext uri="{0D108BD9-81ED-4DB2-BD59-A6C34878D82A}">
                    <a16:rowId xmlns:a16="http://schemas.microsoft.com/office/drawing/2014/main" val="2091357227"/>
                  </a:ext>
                </a:extLst>
              </a:tr>
              <a:tr h="1348198">
                <a:tc>
                  <a:txBody>
                    <a:bodyPr/>
                    <a:lstStyle/>
                    <a:p>
                      <a:r>
                        <a:rPr lang="en-GB" sz="2000" b="1" dirty="0" smtClean="0"/>
                        <a:t>1.</a:t>
                      </a:r>
                      <a:r>
                        <a:rPr lang="en-GB" sz="2000" b="1" baseline="0" dirty="0" smtClean="0"/>
                        <a:t> Increased production of adrenaline, increased heart rate and increased sweat production. </a:t>
                      </a:r>
                    </a:p>
                    <a:p>
                      <a:endParaRPr lang="en-GB" sz="2000" baseline="0" dirty="0" smtClean="0"/>
                    </a:p>
                    <a:p>
                      <a:endParaRPr lang="en-GB" sz="2000" baseline="0" dirty="0" smtClean="0"/>
                    </a:p>
                    <a:p>
                      <a:r>
                        <a:rPr lang="en-GB" sz="2000" b="1" baseline="0" dirty="0" smtClean="0"/>
                        <a:t>2. Increased muscle tension.</a:t>
                      </a:r>
                    </a:p>
                    <a:p>
                      <a:endParaRPr lang="en-GB" sz="2000" baseline="0" dirty="0" smtClean="0"/>
                    </a:p>
                    <a:p>
                      <a:endParaRPr lang="en-GB" sz="2000" baseline="0" dirty="0" smtClean="0"/>
                    </a:p>
                    <a:p>
                      <a:r>
                        <a:rPr lang="en-GB" sz="2000" b="1" baseline="0" dirty="0" smtClean="0"/>
                        <a:t>3. Loss of concentration or focus.</a:t>
                      </a:r>
                    </a:p>
                    <a:p>
                      <a:endParaRPr lang="en-GB" sz="2000" baseline="0" dirty="0" smtClean="0"/>
                    </a:p>
                    <a:p>
                      <a:endParaRPr lang="en-GB" sz="2000" baseline="0" dirty="0" smtClean="0"/>
                    </a:p>
                    <a:p>
                      <a:r>
                        <a:rPr lang="en-GB" sz="2000" b="1" baseline="0" dirty="0" smtClean="0"/>
                        <a:t>4. Indecision. </a:t>
                      </a:r>
                    </a:p>
                    <a:p>
                      <a:endParaRPr lang="en-GB" sz="2000" baseline="0" dirty="0" smtClean="0"/>
                    </a:p>
                    <a:p>
                      <a:endParaRPr lang="en-GB" sz="2000" baseline="0" dirty="0" smtClean="0"/>
                    </a:p>
                    <a:p>
                      <a:r>
                        <a:rPr lang="en-GB" sz="2000" b="1" baseline="0" dirty="0" smtClean="0"/>
                        <a:t>5. Loss of confidence.</a:t>
                      </a:r>
                    </a:p>
                    <a:p>
                      <a:endParaRPr lang="en-GB" baseline="0" dirty="0" smtClean="0"/>
                    </a:p>
                  </a:txBody>
                  <a:tcPr/>
                </a:tc>
                <a:tc>
                  <a:txBody>
                    <a:bodyPr/>
                    <a:lstStyle/>
                    <a:p>
                      <a:endParaRPr lang="en-GB" dirty="0"/>
                    </a:p>
                  </a:txBody>
                  <a:tcPr/>
                </a:tc>
                <a:extLst>
                  <a:ext uri="{0D108BD9-81ED-4DB2-BD59-A6C34878D82A}">
                    <a16:rowId xmlns:a16="http://schemas.microsoft.com/office/drawing/2014/main" val="3437208254"/>
                  </a:ext>
                </a:extLst>
              </a:tr>
            </a:tbl>
          </a:graphicData>
        </a:graphic>
      </p:graphicFrame>
      <p:sp>
        <p:nvSpPr>
          <p:cNvPr id="6" name="TextBox 5"/>
          <p:cNvSpPr txBox="1"/>
          <p:nvPr/>
        </p:nvSpPr>
        <p:spPr>
          <a:xfrm>
            <a:off x="4888466" y="1753673"/>
            <a:ext cx="6694098" cy="923330"/>
          </a:xfrm>
          <a:prstGeom prst="rect">
            <a:avLst/>
          </a:prstGeom>
          <a:noFill/>
        </p:spPr>
        <p:txBody>
          <a:bodyPr wrap="square" rtlCol="0">
            <a:spAutoFit/>
          </a:bodyPr>
          <a:lstStyle/>
          <a:p>
            <a:r>
              <a:rPr lang="en-GB" dirty="0" smtClean="0"/>
              <a:t>Physiologically should have a positive effect on performance but if the athlete is feeling anxious, then they would only make the athlete feel even worse as it adds to the feeling of panic or worry. </a:t>
            </a:r>
            <a:endParaRPr lang="en-GB" dirty="0"/>
          </a:p>
        </p:txBody>
      </p:sp>
      <p:sp>
        <p:nvSpPr>
          <p:cNvPr id="7" name="TextBox 6"/>
          <p:cNvSpPr txBox="1"/>
          <p:nvPr/>
        </p:nvSpPr>
        <p:spPr>
          <a:xfrm>
            <a:off x="4888465" y="3049871"/>
            <a:ext cx="6694098" cy="646331"/>
          </a:xfrm>
          <a:prstGeom prst="rect">
            <a:avLst/>
          </a:prstGeom>
          <a:noFill/>
        </p:spPr>
        <p:txBody>
          <a:bodyPr wrap="square" rtlCol="0">
            <a:spAutoFit/>
          </a:bodyPr>
          <a:lstStyle/>
          <a:p>
            <a:r>
              <a:rPr lang="en-GB" dirty="0" smtClean="0"/>
              <a:t>Can lead to issues with movement and the execution of skills through the body “freezing” or feeling tense.</a:t>
            </a:r>
            <a:endParaRPr lang="en-GB" dirty="0"/>
          </a:p>
        </p:txBody>
      </p:sp>
      <p:sp>
        <p:nvSpPr>
          <p:cNvPr id="8" name="TextBox 7"/>
          <p:cNvSpPr txBox="1"/>
          <p:nvPr/>
        </p:nvSpPr>
        <p:spPr>
          <a:xfrm>
            <a:off x="4888465" y="3829589"/>
            <a:ext cx="6694098" cy="923330"/>
          </a:xfrm>
          <a:prstGeom prst="rect">
            <a:avLst/>
          </a:prstGeom>
          <a:noFill/>
        </p:spPr>
        <p:txBody>
          <a:bodyPr wrap="square" rtlCol="0">
            <a:spAutoFit/>
          </a:bodyPr>
          <a:lstStyle/>
          <a:p>
            <a:r>
              <a:rPr lang="en-GB" dirty="0" smtClean="0"/>
              <a:t>Leads to mistakes or inaccuracies in performance, especially in sports that require high levels of concentration or focus such as golf or snooker. </a:t>
            </a:r>
            <a:endParaRPr lang="en-GB" dirty="0"/>
          </a:p>
        </p:txBody>
      </p:sp>
      <p:sp>
        <p:nvSpPr>
          <p:cNvPr id="9" name="TextBox 8"/>
          <p:cNvSpPr txBox="1"/>
          <p:nvPr/>
        </p:nvSpPr>
        <p:spPr>
          <a:xfrm>
            <a:off x="4888465" y="4840385"/>
            <a:ext cx="6694098" cy="646331"/>
          </a:xfrm>
          <a:prstGeom prst="rect">
            <a:avLst/>
          </a:prstGeom>
          <a:noFill/>
        </p:spPr>
        <p:txBody>
          <a:bodyPr wrap="square" rtlCol="0">
            <a:spAutoFit/>
          </a:bodyPr>
          <a:lstStyle/>
          <a:p>
            <a:r>
              <a:rPr lang="en-GB" dirty="0" smtClean="0"/>
              <a:t>This can lead to making incorrect choices which can negatively impact on performance by leading to mistakes.</a:t>
            </a:r>
            <a:endParaRPr lang="en-GB" dirty="0"/>
          </a:p>
        </p:txBody>
      </p:sp>
      <p:sp>
        <p:nvSpPr>
          <p:cNvPr id="10" name="TextBox 9"/>
          <p:cNvSpPr txBox="1"/>
          <p:nvPr/>
        </p:nvSpPr>
        <p:spPr>
          <a:xfrm>
            <a:off x="4888465" y="5759475"/>
            <a:ext cx="6694098" cy="646331"/>
          </a:xfrm>
          <a:prstGeom prst="rect">
            <a:avLst/>
          </a:prstGeom>
          <a:noFill/>
        </p:spPr>
        <p:txBody>
          <a:bodyPr wrap="square" rtlCol="0">
            <a:spAutoFit/>
          </a:bodyPr>
          <a:lstStyle/>
          <a:p>
            <a:r>
              <a:rPr lang="en-GB" dirty="0" smtClean="0"/>
              <a:t>Makes the athlete more likely to think that failure is inevitable which only increases the chance of failure. </a:t>
            </a:r>
            <a:endParaRPr lang="en-GB" dirty="0"/>
          </a:p>
        </p:txBody>
      </p:sp>
      <p:sp>
        <p:nvSpPr>
          <p:cNvPr id="11" name="TextBox 10"/>
          <p:cNvSpPr txBox="1"/>
          <p:nvPr/>
        </p:nvSpPr>
        <p:spPr>
          <a:xfrm>
            <a:off x="1616219" y="2430752"/>
            <a:ext cx="8634549" cy="1938992"/>
          </a:xfrm>
          <a:prstGeom prst="rect">
            <a:avLst/>
          </a:prstGeom>
          <a:solidFill>
            <a:srgbClr val="FFFF00"/>
          </a:solidFill>
        </p:spPr>
        <p:txBody>
          <a:bodyPr wrap="square" rtlCol="0">
            <a:spAutoFit/>
          </a:bodyPr>
          <a:lstStyle/>
          <a:p>
            <a:pPr algn="ctr"/>
            <a:r>
              <a:rPr lang="en-GB" sz="6000" b="1" dirty="0" smtClean="0"/>
              <a:t>ADD A SPECIFIC SPORTING EXAMPLE FOR EACH. </a:t>
            </a:r>
            <a:endParaRPr lang="en-GB" sz="6000" b="1" dirty="0"/>
          </a:p>
        </p:txBody>
      </p:sp>
    </p:spTree>
    <p:extLst>
      <p:ext uri="{BB962C8B-B14F-4D97-AF65-F5344CB8AC3E}">
        <p14:creationId xmlns:p14="http://schemas.microsoft.com/office/powerpoint/2010/main" val="2541973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206-062C-F840-814E-E1387334F912}"/>
              </a:ext>
            </a:extLst>
          </p:cNvPr>
          <p:cNvSpPr>
            <a:spLocks noGrp="1"/>
          </p:cNvSpPr>
          <p:nvPr>
            <p:ph type="title"/>
          </p:nvPr>
        </p:nvSpPr>
        <p:spPr>
          <a:xfrm>
            <a:off x="261425" y="-93080"/>
            <a:ext cx="10515600" cy="1325563"/>
          </a:xfrm>
        </p:spPr>
        <p:txBody>
          <a:bodyPr>
            <a:normAutofit/>
          </a:bodyPr>
          <a:lstStyle/>
          <a:p>
            <a:r>
              <a:rPr lang="en-US" sz="1800" dirty="0">
                <a:solidFill>
                  <a:schemeClr val="accent1">
                    <a:lumMod val="75000"/>
                  </a:schemeClr>
                </a:solidFill>
                <a:latin typeface="Arial Rounded MT Bold" panose="020F0704030504030204" pitchFamily="34" charset="77"/>
              </a:rPr>
              <a:t>Learning Outcome 3</a:t>
            </a:r>
            <a:r>
              <a:rPr lang="en-US" sz="1800" dirty="0" smtClean="0">
                <a:solidFill>
                  <a:schemeClr val="accent1">
                    <a:lumMod val="75000"/>
                  </a:schemeClr>
                </a:solidFill>
                <a:latin typeface="Arial Rounded MT Bold" panose="020F0704030504030204" pitchFamily="34" charset="77"/>
              </a:rPr>
              <a:t>: </a:t>
            </a:r>
            <a:r>
              <a:rPr lang="en-US" sz="1800" dirty="0" smtClean="0">
                <a:solidFill>
                  <a:srgbClr val="002060"/>
                </a:solidFill>
                <a:latin typeface="Arial Rounded MT Bold" panose="020F0704030504030204" pitchFamily="34" charset="77"/>
              </a:rPr>
              <a:t>Understand the effects of stress, anxiety and arousal in sport and exercise. </a:t>
            </a:r>
            <a:endParaRPr lang="en-US" sz="1800"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160D3554-020B-1B44-9CA6-BA088AC6DA35}"/>
              </a:ext>
            </a:extLst>
          </p:cNvPr>
          <p:cNvSpPr txBox="1"/>
          <p:nvPr/>
        </p:nvSpPr>
        <p:spPr>
          <a:xfrm>
            <a:off x="261425" y="1993526"/>
            <a:ext cx="6856827" cy="3416320"/>
          </a:xfrm>
          <a:prstGeom prst="rect">
            <a:avLst/>
          </a:prstGeom>
          <a:noFill/>
        </p:spPr>
        <p:txBody>
          <a:bodyPr wrap="square" rtlCol="0">
            <a:spAutoFit/>
          </a:bodyPr>
          <a:lstStyle/>
          <a:p>
            <a:r>
              <a:rPr lang="en-US" sz="5400" dirty="0" smtClean="0">
                <a:solidFill>
                  <a:schemeClr val="accent1">
                    <a:lumMod val="75000"/>
                  </a:schemeClr>
                </a:solidFill>
                <a:latin typeface="Arial Rounded MT Bold" panose="020F0704030504030204" pitchFamily="34" charset="77"/>
              </a:rPr>
              <a:t>Title: </a:t>
            </a:r>
            <a:r>
              <a:rPr lang="en-US" sz="5400" dirty="0" smtClean="0">
                <a:solidFill>
                  <a:srgbClr val="002060"/>
                </a:solidFill>
                <a:latin typeface="Arial Rounded MT Bold" panose="020F0704030504030204" pitchFamily="34" charset="77"/>
              </a:rPr>
              <a:t>Stress and Anxiety in Sport</a:t>
            </a:r>
          </a:p>
          <a:p>
            <a:endParaRPr lang="en-US" sz="5400" dirty="0"/>
          </a:p>
          <a:p>
            <a:r>
              <a:rPr lang="en-US" sz="5400" dirty="0">
                <a:solidFill>
                  <a:schemeClr val="accent1">
                    <a:lumMod val="75000"/>
                  </a:schemeClr>
                </a:solidFill>
                <a:latin typeface="Arial Rounded MT Bold" panose="020F0704030504030204" pitchFamily="34" charset="77"/>
              </a:rPr>
              <a:t>Date</a:t>
            </a:r>
            <a:r>
              <a:rPr lang="en-US" sz="5400" dirty="0" smtClean="0">
                <a:solidFill>
                  <a:srgbClr val="002060"/>
                </a:solidFill>
                <a:latin typeface="Arial Rounded MT Bold" panose="020F0704030504030204" pitchFamily="34" charset="77"/>
              </a:rPr>
              <a:t>: 14/10/2019</a:t>
            </a:r>
            <a:endParaRPr lang="en-US" sz="5400" dirty="0">
              <a:solidFill>
                <a:srgbClr val="002060"/>
              </a:solidFill>
              <a:latin typeface="Arial Rounded MT Bold" panose="020F0704030504030204" pitchFamily="34" charset="77"/>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3577" y="2181497"/>
            <a:ext cx="4075611" cy="2674620"/>
          </a:xfrm>
          <a:prstGeom prst="rect">
            <a:avLst/>
          </a:prstGeom>
        </p:spPr>
      </p:pic>
    </p:spTree>
    <p:extLst>
      <p:ext uri="{BB962C8B-B14F-4D97-AF65-F5344CB8AC3E}">
        <p14:creationId xmlns:p14="http://schemas.microsoft.com/office/powerpoint/2010/main" val="233141506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14695" y="526248"/>
            <a:ext cx="11401260" cy="523220"/>
          </a:xfrm>
          <a:prstGeom prst="rect">
            <a:avLst/>
          </a:prstGeom>
          <a:noFill/>
        </p:spPr>
        <p:txBody>
          <a:bodyPr wrap="square" rtlCol="0">
            <a:spAutoFit/>
          </a:bodyPr>
          <a:lstStyle/>
          <a:p>
            <a:r>
              <a:rPr lang="en-GB" sz="2800" u="sng" dirty="0" smtClean="0">
                <a:solidFill>
                  <a:srgbClr val="002060"/>
                </a:solidFill>
                <a:latin typeface="Arial Rounded MT Bold" panose="020F0704030504030204" pitchFamily="34" charset="0"/>
              </a:rPr>
              <a:t>Choking in Sport</a:t>
            </a:r>
          </a:p>
        </p:txBody>
      </p:sp>
      <p:sp>
        <p:nvSpPr>
          <p:cNvPr id="3" name="Rectangle 2"/>
          <p:cNvSpPr/>
          <p:nvPr/>
        </p:nvSpPr>
        <p:spPr>
          <a:xfrm>
            <a:off x="562817" y="5038629"/>
            <a:ext cx="5020285" cy="369332"/>
          </a:xfrm>
          <a:prstGeom prst="rect">
            <a:avLst/>
          </a:prstGeom>
        </p:spPr>
        <p:txBody>
          <a:bodyPr wrap="none">
            <a:spAutoFit/>
          </a:bodyPr>
          <a:lstStyle/>
          <a:p>
            <a:r>
              <a:rPr lang="en-GB" dirty="0">
                <a:hlinkClick r:id="rId2"/>
              </a:rPr>
              <a:t>https://www.youtube.com/watch?v=PPLsVVEWXhY</a:t>
            </a:r>
            <a:endParaRPr lang="en-GB" dirty="0"/>
          </a:p>
        </p:txBody>
      </p:sp>
      <p:sp>
        <p:nvSpPr>
          <p:cNvPr id="4" name="Rectangle 3"/>
          <p:cNvSpPr/>
          <p:nvPr/>
        </p:nvSpPr>
        <p:spPr>
          <a:xfrm>
            <a:off x="562817" y="5642478"/>
            <a:ext cx="5089663" cy="369332"/>
          </a:xfrm>
          <a:prstGeom prst="rect">
            <a:avLst/>
          </a:prstGeom>
        </p:spPr>
        <p:txBody>
          <a:bodyPr wrap="none">
            <a:spAutoFit/>
          </a:bodyPr>
          <a:lstStyle/>
          <a:p>
            <a:r>
              <a:rPr lang="en-GB" dirty="0">
                <a:hlinkClick r:id="rId3"/>
              </a:rPr>
              <a:t>https://www.youtube.com/watch?v=3MGb9iDBPBw</a:t>
            </a:r>
            <a:endParaRPr lang="en-GB" dirty="0"/>
          </a:p>
        </p:txBody>
      </p:sp>
      <p:sp>
        <p:nvSpPr>
          <p:cNvPr id="5" name="Rectangle 4"/>
          <p:cNvSpPr/>
          <p:nvPr/>
        </p:nvSpPr>
        <p:spPr>
          <a:xfrm>
            <a:off x="562817" y="6246327"/>
            <a:ext cx="4993418" cy="369332"/>
          </a:xfrm>
          <a:prstGeom prst="rect">
            <a:avLst/>
          </a:prstGeom>
        </p:spPr>
        <p:txBody>
          <a:bodyPr wrap="none">
            <a:spAutoFit/>
          </a:bodyPr>
          <a:lstStyle/>
          <a:p>
            <a:r>
              <a:rPr lang="en-GB" dirty="0">
                <a:hlinkClick r:id="rId4"/>
              </a:rPr>
              <a:t>https://www.youtube.com/watch?v=Mb_eXyhlHaA</a:t>
            </a:r>
            <a:endParaRPr lang="en-GB" dirty="0"/>
          </a:p>
        </p:txBody>
      </p:sp>
      <p:sp>
        <p:nvSpPr>
          <p:cNvPr id="6" name="TextBox 5"/>
          <p:cNvSpPr txBox="1"/>
          <p:nvPr/>
        </p:nvSpPr>
        <p:spPr>
          <a:xfrm>
            <a:off x="562817" y="1828216"/>
            <a:ext cx="11251735" cy="2062103"/>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In sport, “choking” refers to a serious failure in performance and is often used when a team or performer fails from a position where it seems impossible to not win. It is caused by anxiety. </a:t>
            </a:r>
            <a:endParaRPr lang="en-GB" sz="3200" dirty="0">
              <a:solidFill>
                <a:srgbClr val="002060"/>
              </a:solidFill>
              <a:latin typeface="Arial Rounded MT Bold" panose="020F0704030504030204" pitchFamily="34" charset="0"/>
            </a:endParaRPr>
          </a:p>
        </p:txBody>
      </p:sp>
      <p:sp>
        <p:nvSpPr>
          <p:cNvPr id="7" name="TextBox 6"/>
          <p:cNvSpPr txBox="1"/>
          <p:nvPr/>
        </p:nvSpPr>
        <p:spPr>
          <a:xfrm>
            <a:off x="6215325" y="5038629"/>
            <a:ext cx="5309566" cy="1477328"/>
          </a:xfrm>
          <a:prstGeom prst="rect">
            <a:avLst/>
          </a:prstGeom>
          <a:noFill/>
        </p:spPr>
        <p:txBody>
          <a:bodyPr wrap="square" rtlCol="0">
            <a:spAutoFit/>
          </a:bodyPr>
          <a:lstStyle/>
          <a:p>
            <a:r>
              <a:rPr lang="en-GB" dirty="0" smtClean="0">
                <a:latin typeface="Arial Rounded MT Bold" panose="020F0704030504030204" pitchFamily="34" charset="0"/>
              </a:rPr>
              <a:t>Jordan </a:t>
            </a:r>
            <a:r>
              <a:rPr lang="en-GB" dirty="0" err="1" smtClean="0">
                <a:latin typeface="Arial Rounded MT Bold" panose="020F0704030504030204" pitchFamily="34" charset="0"/>
              </a:rPr>
              <a:t>Spieth</a:t>
            </a:r>
            <a:r>
              <a:rPr lang="en-GB" dirty="0" smtClean="0">
                <a:latin typeface="Arial Rounded MT Bold" panose="020F0704030504030204" pitchFamily="34" charset="0"/>
              </a:rPr>
              <a:t> at the Masters</a:t>
            </a:r>
          </a:p>
          <a:p>
            <a:endParaRPr lang="en-GB" dirty="0">
              <a:latin typeface="Arial Rounded MT Bold" panose="020F0704030504030204" pitchFamily="34" charset="0"/>
            </a:endParaRPr>
          </a:p>
          <a:p>
            <a:r>
              <a:rPr lang="en-GB" dirty="0" smtClean="0">
                <a:latin typeface="Arial Rounded MT Bold" panose="020F0704030504030204" pitchFamily="34" charset="0"/>
              </a:rPr>
              <a:t>Dustin Johnson at the US Open</a:t>
            </a:r>
          </a:p>
          <a:p>
            <a:endParaRPr lang="en-GB" dirty="0">
              <a:latin typeface="Arial Rounded MT Bold" panose="020F0704030504030204" pitchFamily="34" charset="0"/>
            </a:endParaRPr>
          </a:p>
          <a:p>
            <a:r>
              <a:rPr lang="en-GB" dirty="0" smtClean="0">
                <a:latin typeface="Arial Rounded MT Bold" panose="020F0704030504030204" pitchFamily="34" charset="0"/>
              </a:rPr>
              <a:t>Blair Walsh in the NFC Championship game</a:t>
            </a:r>
            <a:endParaRPr lang="en-GB" dirty="0">
              <a:latin typeface="Arial Rounded MT Bold" panose="020F0704030504030204" pitchFamily="34" charset="0"/>
            </a:endParaRPr>
          </a:p>
        </p:txBody>
      </p:sp>
    </p:spTree>
    <p:extLst>
      <p:ext uri="{BB962C8B-B14F-4D97-AF65-F5344CB8AC3E}">
        <p14:creationId xmlns:p14="http://schemas.microsoft.com/office/powerpoint/2010/main" val="34867755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206-062C-F840-814E-E1387334F912}"/>
              </a:ext>
            </a:extLst>
          </p:cNvPr>
          <p:cNvSpPr>
            <a:spLocks noGrp="1"/>
          </p:cNvSpPr>
          <p:nvPr>
            <p:ph type="title"/>
          </p:nvPr>
        </p:nvSpPr>
        <p:spPr>
          <a:xfrm>
            <a:off x="261425" y="-93080"/>
            <a:ext cx="10515600" cy="1325563"/>
          </a:xfrm>
        </p:spPr>
        <p:txBody>
          <a:bodyPr>
            <a:normAutofit/>
          </a:bodyPr>
          <a:lstStyle/>
          <a:p>
            <a:r>
              <a:rPr lang="en-US" sz="1800" dirty="0">
                <a:solidFill>
                  <a:schemeClr val="accent1">
                    <a:lumMod val="75000"/>
                  </a:schemeClr>
                </a:solidFill>
                <a:latin typeface="Arial Rounded MT Bold" panose="020F0704030504030204" pitchFamily="34" charset="77"/>
              </a:rPr>
              <a:t>Learning Outcome 3</a:t>
            </a:r>
            <a:r>
              <a:rPr lang="en-US" sz="1800" dirty="0" smtClean="0">
                <a:solidFill>
                  <a:schemeClr val="accent1">
                    <a:lumMod val="75000"/>
                  </a:schemeClr>
                </a:solidFill>
                <a:latin typeface="Arial Rounded MT Bold" panose="020F0704030504030204" pitchFamily="34" charset="77"/>
              </a:rPr>
              <a:t>: </a:t>
            </a:r>
            <a:r>
              <a:rPr lang="en-US" sz="1800" dirty="0" smtClean="0">
                <a:solidFill>
                  <a:srgbClr val="002060"/>
                </a:solidFill>
                <a:latin typeface="Arial Rounded MT Bold" panose="020F0704030504030204" pitchFamily="34" charset="77"/>
              </a:rPr>
              <a:t>Understand the effects of stress, anxiety and arousal in sport and exercise. </a:t>
            </a:r>
            <a:endParaRPr lang="en-US" sz="1800"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160D3554-020B-1B44-9CA6-BA088AC6DA35}"/>
              </a:ext>
            </a:extLst>
          </p:cNvPr>
          <p:cNvSpPr txBox="1"/>
          <p:nvPr/>
        </p:nvSpPr>
        <p:spPr>
          <a:xfrm>
            <a:off x="444305" y="1693081"/>
            <a:ext cx="6856827" cy="3416320"/>
          </a:xfrm>
          <a:prstGeom prst="rect">
            <a:avLst/>
          </a:prstGeom>
          <a:noFill/>
        </p:spPr>
        <p:txBody>
          <a:bodyPr wrap="square" rtlCol="0">
            <a:spAutoFit/>
          </a:bodyPr>
          <a:lstStyle/>
          <a:p>
            <a:r>
              <a:rPr lang="en-US" sz="5400" dirty="0" smtClean="0">
                <a:solidFill>
                  <a:schemeClr val="accent1">
                    <a:lumMod val="75000"/>
                  </a:schemeClr>
                </a:solidFill>
                <a:latin typeface="Arial Rounded MT Bold" panose="020F0704030504030204" pitchFamily="34" charset="77"/>
              </a:rPr>
              <a:t>Title: </a:t>
            </a:r>
            <a:r>
              <a:rPr lang="en-US" sz="5400" dirty="0" smtClean="0">
                <a:solidFill>
                  <a:srgbClr val="002060"/>
                </a:solidFill>
                <a:latin typeface="Arial Rounded MT Bold" panose="020F0704030504030204" pitchFamily="34" charset="77"/>
              </a:rPr>
              <a:t>Arousal in Sport</a:t>
            </a:r>
          </a:p>
          <a:p>
            <a:endParaRPr lang="en-US" sz="5400" dirty="0"/>
          </a:p>
          <a:p>
            <a:r>
              <a:rPr lang="en-US" sz="5400" dirty="0">
                <a:solidFill>
                  <a:schemeClr val="accent1">
                    <a:lumMod val="75000"/>
                  </a:schemeClr>
                </a:solidFill>
                <a:latin typeface="Arial Rounded MT Bold" panose="020F0704030504030204" pitchFamily="34" charset="77"/>
              </a:rPr>
              <a:t>Date</a:t>
            </a:r>
            <a:r>
              <a:rPr lang="en-US" sz="5400" dirty="0" smtClean="0">
                <a:solidFill>
                  <a:srgbClr val="002060"/>
                </a:solidFill>
                <a:latin typeface="Arial Rounded MT Bold" panose="020F0704030504030204" pitchFamily="34" charset="77"/>
              </a:rPr>
              <a:t>: 17/10/2019</a:t>
            </a:r>
            <a:endParaRPr lang="en-US" sz="5400" dirty="0">
              <a:solidFill>
                <a:srgbClr val="002060"/>
              </a:solidFill>
              <a:latin typeface="Arial Rounded MT Bold" panose="020F0704030504030204" pitchFamily="34" charset="77"/>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0442" y="2116183"/>
            <a:ext cx="4456375" cy="2501320"/>
          </a:xfrm>
          <a:prstGeom prst="rect">
            <a:avLst/>
          </a:prstGeom>
        </p:spPr>
      </p:pic>
    </p:spTree>
    <p:extLst>
      <p:ext uri="{BB962C8B-B14F-4D97-AF65-F5344CB8AC3E}">
        <p14:creationId xmlns:p14="http://schemas.microsoft.com/office/powerpoint/2010/main" val="54049107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326" y="207526"/>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Arousal</a:t>
            </a:r>
            <a:r>
              <a:rPr lang="en-GB" dirty="0" smtClean="0"/>
              <a:t> </a:t>
            </a:r>
            <a:endParaRPr lang="en-GB" dirty="0"/>
          </a:p>
        </p:txBody>
      </p:sp>
      <p:sp>
        <p:nvSpPr>
          <p:cNvPr id="3" name="TextBox 2"/>
          <p:cNvSpPr txBox="1"/>
          <p:nvPr/>
        </p:nvSpPr>
        <p:spPr>
          <a:xfrm>
            <a:off x="483326" y="1284350"/>
            <a:ext cx="10989806" cy="4524315"/>
          </a:xfrm>
          <a:prstGeom prst="rect">
            <a:avLst/>
          </a:prstGeom>
          <a:noFill/>
        </p:spPr>
        <p:txBody>
          <a:bodyPr wrap="square" rtlCol="0">
            <a:spAutoFit/>
          </a:bodyPr>
          <a:lstStyle/>
          <a:p>
            <a:r>
              <a:rPr lang="en-GB" sz="3600" b="1" dirty="0" smtClean="0">
                <a:solidFill>
                  <a:srgbClr val="002060"/>
                </a:solidFill>
                <a:latin typeface="Arial Rounded MT Bold" panose="020F0704030504030204" pitchFamily="34" charset="0"/>
              </a:rPr>
              <a:t>Arousal is a physiological and psychological state of motivation, alertness and readiness. </a:t>
            </a:r>
          </a:p>
          <a:p>
            <a:endParaRPr lang="en-GB" sz="3600" dirty="0">
              <a:solidFill>
                <a:srgbClr val="002060"/>
              </a:solidFill>
              <a:latin typeface="Arial Rounded MT Bold" panose="020F0704030504030204" pitchFamily="34" charset="0"/>
            </a:endParaRPr>
          </a:p>
          <a:p>
            <a:r>
              <a:rPr lang="en-GB" sz="3600" dirty="0" smtClean="0">
                <a:solidFill>
                  <a:srgbClr val="002060"/>
                </a:solidFill>
                <a:latin typeface="Arial Rounded MT Bold" panose="020F0704030504030204" pitchFamily="34" charset="0"/>
              </a:rPr>
              <a:t>Performance may be worse if athletes are under-aroused or over-aroused.</a:t>
            </a:r>
          </a:p>
          <a:p>
            <a:endParaRPr lang="en-GB" sz="3600" dirty="0">
              <a:solidFill>
                <a:srgbClr val="002060"/>
              </a:solidFill>
              <a:latin typeface="Arial Rounded MT Bold" panose="020F0704030504030204" pitchFamily="34" charset="0"/>
            </a:endParaRPr>
          </a:p>
          <a:p>
            <a:r>
              <a:rPr lang="en-GB" sz="3600" dirty="0" smtClean="0">
                <a:solidFill>
                  <a:srgbClr val="002060"/>
                </a:solidFill>
                <a:latin typeface="Arial Rounded MT Bold" panose="020F0704030504030204" pitchFamily="34" charset="0"/>
              </a:rPr>
              <a:t>All athletes are seeking for an </a:t>
            </a:r>
            <a:r>
              <a:rPr lang="en-GB" sz="3600" b="1" dirty="0" smtClean="0">
                <a:solidFill>
                  <a:srgbClr val="002060"/>
                </a:solidFill>
                <a:latin typeface="Arial Rounded MT Bold" panose="020F0704030504030204" pitchFamily="34" charset="0"/>
              </a:rPr>
              <a:t>“optimum” </a:t>
            </a:r>
            <a:r>
              <a:rPr lang="en-GB" sz="3600" dirty="0" smtClean="0">
                <a:solidFill>
                  <a:srgbClr val="002060"/>
                </a:solidFill>
                <a:latin typeface="Arial Rounded MT Bold" panose="020F0704030504030204" pitchFamily="34" charset="0"/>
              </a:rPr>
              <a:t>level of arousal, where performance is at its best.</a:t>
            </a:r>
            <a:endParaRPr lang="en-GB" sz="36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39897766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325092"/>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Effects of Arousal</a:t>
            </a:r>
            <a:r>
              <a:rPr lang="en-GB" dirty="0" smtClean="0"/>
              <a:t> </a:t>
            </a:r>
            <a:endParaRPr lang="en-GB" dirty="0"/>
          </a:p>
        </p:txBody>
      </p:sp>
      <p:sp>
        <p:nvSpPr>
          <p:cNvPr id="3" name="TextBox 2"/>
          <p:cNvSpPr txBox="1"/>
          <p:nvPr/>
        </p:nvSpPr>
        <p:spPr>
          <a:xfrm>
            <a:off x="457200" y="1489166"/>
            <a:ext cx="4715691" cy="4893647"/>
          </a:xfrm>
          <a:prstGeom prst="rect">
            <a:avLst/>
          </a:prstGeom>
          <a:solidFill>
            <a:srgbClr val="00B050"/>
          </a:solidFill>
        </p:spPr>
        <p:txBody>
          <a:bodyPr wrap="square" rtlCol="0">
            <a:spAutoFit/>
          </a:bodyPr>
          <a:lstStyle/>
          <a:p>
            <a:r>
              <a:rPr lang="en-GB" sz="2400" b="1" dirty="0" smtClean="0">
                <a:latin typeface="Arial Rounded MT Bold" panose="020F0704030504030204" pitchFamily="34" charset="0"/>
              </a:rPr>
              <a:t>Increased levels of arousal can lead to…</a:t>
            </a:r>
          </a:p>
          <a:p>
            <a:endParaRPr lang="en-GB" sz="2400" dirty="0">
              <a:latin typeface="Arial Rounded MT Bold" panose="020F0704030504030204" pitchFamily="34" charset="0"/>
            </a:endParaRPr>
          </a:p>
          <a:p>
            <a:pPr marL="285750" indent="-285750">
              <a:buFontTx/>
              <a:buChar char="-"/>
            </a:pPr>
            <a:r>
              <a:rPr lang="en-GB" sz="2400" dirty="0" smtClean="0">
                <a:latin typeface="Arial Rounded MT Bold" panose="020F0704030504030204" pitchFamily="34" charset="0"/>
              </a:rPr>
              <a:t>Increased focus and concentration.</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smtClean="0">
                <a:latin typeface="Arial Rounded MT Bold" panose="020F0704030504030204" pitchFamily="34" charset="0"/>
              </a:rPr>
              <a:t>Increased awareness.</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smtClean="0">
                <a:latin typeface="Arial Rounded MT Bold" panose="020F0704030504030204" pitchFamily="34" charset="0"/>
              </a:rPr>
              <a:t>Narrowing of attention which means that irrelevant stimuli are excluded.</a:t>
            </a:r>
          </a:p>
          <a:p>
            <a:pPr marL="285750" indent="-285750">
              <a:buFontTx/>
              <a:buChar char="-"/>
            </a:pPr>
            <a:endParaRPr lang="en-GB" sz="2400" dirty="0">
              <a:latin typeface="Arial Rounded MT Bold" panose="020F0704030504030204" pitchFamily="34" charset="0"/>
            </a:endParaRPr>
          </a:p>
          <a:p>
            <a:pPr marL="285750" indent="-285750">
              <a:buFontTx/>
              <a:buChar char="-"/>
            </a:pPr>
            <a:r>
              <a:rPr lang="en-GB" sz="2400" dirty="0" smtClean="0">
                <a:latin typeface="Arial Rounded MT Bold" panose="020F0704030504030204" pitchFamily="34" charset="0"/>
              </a:rPr>
              <a:t>Quicker reaction time. </a:t>
            </a:r>
            <a:endParaRPr lang="en-GB" sz="2400" dirty="0">
              <a:latin typeface="Arial Rounded MT Bold" panose="020F0704030504030204" pitchFamily="34" charset="0"/>
            </a:endParaRPr>
          </a:p>
        </p:txBody>
      </p:sp>
      <p:sp>
        <p:nvSpPr>
          <p:cNvPr id="4" name="TextBox 3"/>
          <p:cNvSpPr txBox="1"/>
          <p:nvPr/>
        </p:nvSpPr>
        <p:spPr>
          <a:xfrm>
            <a:off x="6161314" y="1489166"/>
            <a:ext cx="4715691" cy="4524315"/>
          </a:xfrm>
          <a:prstGeom prst="rect">
            <a:avLst/>
          </a:prstGeom>
          <a:solidFill>
            <a:srgbClr val="FF0000"/>
          </a:solidFill>
        </p:spPr>
        <p:txBody>
          <a:bodyPr wrap="square" rtlCol="0">
            <a:spAutoFit/>
          </a:bodyPr>
          <a:lstStyle/>
          <a:p>
            <a:r>
              <a:rPr lang="en-GB" sz="2400" b="1" dirty="0" smtClean="0">
                <a:latin typeface="Arial Rounded MT Bold" panose="020F0704030504030204" pitchFamily="34" charset="0"/>
              </a:rPr>
              <a:t>If a performer becomes too aroused they may…</a:t>
            </a:r>
          </a:p>
          <a:p>
            <a:endParaRPr lang="en-GB" sz="2400" dirty="0">
              <a:latin typeface="Arial Rounded MT Bold" panose="020F0704030504030204" pitchFamily="34" charset="0"/>
            </a:endParaRPr>
          </a:p>
          <a:p>
            <a:pPr marL="342900" indent="-342900">
              <a:buFontTx/>
              <a:buChar char="-"/>
            </a:pPr>
            <a:r>
              <a:rPr lang="en-GB" sz="2400" dirty="0" smtClean="0">
                <a:latin typeface="Arial Rounded MT Bold" panose="020F0704030504030204" pitchFamily="34" charset="0"/>
              </a:rPr>
              <a:t>Develop anxiety or apprehension.</a:t>
            </a:r>
          </a:p>
          <a:p>
            <a:pPr marL="342900" indent="-342900">
              <a:buFontTx/>
              <a:buChar char="-"/>
            </a:pPr>
            <a:endParaRPr lang="en-GB" sz="2400" dirty="0">
              <a:latin typeface="Arial Rounded MT Bold" panose="020F0704030504030204" pitchFamily="34" charset="0"/>
            </a:endParaRPr>
          </a:p>
          <a:p>
            <a:pPr marL="342900" indent="-342900">
              <a:buFontTx/>
              <a:buChar char="-"/>
            </a:pPr>
            <a:r>
              <a:rPr lang="en-GB" sz="2400" dirty="0" smtClean="0">
                <a:latin typeface="Arial Rounded MT Bold" panose="020F0704030504030204" pitchFamily="34" charset="0"/>
              </a:rPr>
              <a:t>Become tense.</a:t>
            </a:r>
          </a:p>
          <a:p>
            <a:pPr marL="342900" indent="-342900">
              <a:buFontTx/>
              <a:buChar char="-"/>
            </a:pPr>
            <a:endParaRPr lang="en-GB" sz="2400" dirty="0">
              <a:latin typeface="Arial Rounded MT Bold" panose="020F0704030504030204" pitchFamily="34" charset="0"/>
            </a:endParaRPr>
          </a:p>
          <a:p>
            <a:pPr marL="342900" indent="-342900">
              <a:buFontTx/>
              <a:buChar char="-"/>
            </a:pPr>
            <a:r>
              <a:rPr lang="en-GB" sz="2400" dirty="0" smtClean="0">
                <a:latin typeface="Arial Rounded MT Bold" panose="020F0704030504030204" pitchFamily="34" charset="0"/>
              </a:rPr>
              <a:t>Struggle to concentrate</a:t>
            </a:r>
          </a:p>
          <a:p>
            <a:pPr marL="342900" indent="-342900">
              <a:buFontTx/>
              <a:buChar char="-"/>
            </a:pPr>
            <a:endParaRPr lang="en-GB" sz="2400" dirty="0">
              <a:latin typeface="Arial Rounded MT Bold" panose="020F0704030504030204" pitchFamily="34" charset="0"/>
            </a:endParaRPr>
          </a:p>
          <a:p>
            <a:pPr marL="342900" indent="-342900">
              <a:buFontTx/>
              <a:buChar char="-"/>
            </a:pPr>
            <a:r>
              <a:rPr lang="en-GB" sz="2400" dirty="0" smtClean="0">
                <a:latin typeface="Arial Rounded MT Bold" panose="020F0704030504030204" pitchFamily="34" charset="0"/>
              </a:rPr>
              <a:t>Develop fear or anger during performance.</a:t>
            </a:r>
            <a:endParaRPr lang="en-GB" sz="2400" dirty="0">
              <a:latin typeface="Arial Rounded MT Bold" panose="020F0704030504030204" pitchFamily="34" charset="0"/>
            </a:endParaRPr>
          </a:p>
        </p:txBody>
      </p:sp>
    </p:spTree>
    <p:extLst>
      <p:ext uri="{BB962C8B-B14F-4D97-AF65-F5344CB8AC3E}">
        <p14:creationId xmlns:p14="http://schemas.microsoft.com/office/powerpoint/2010/main" val="22304925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3326" y="507972"/>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Arousal</a:t>
            </a:r>
            <a:r>
              <a:rPr lang="en-GB" dirty="0" smtClean="0"/>
              <a:t> </a:t>
            </a:r>
            <a:endParaRPr lang="en-GB" dirty="0"/>
          </a:p>
        </p:txBody>
      </p:sp>
      <p:sp>
        <p:nvSpPr>
          <p:cNvPr id="3" name="TextBox 2"/>
          <p:cNvSpPr txBox="1"/>
          <p:nvPr/>
        </p:nvSpPr>
        <p:spPr>
          <a:xfrm>
            <a:off x="483326" y="1570007"/>
            <a:ext cx="11231346" cy="4524315"/>
          </a:xfrm>
          <a:prstGeom prst="rect">
            <a:avLst/>
          </a:prstGeom>
          <a:noFill/>
        </p:spPr>
        <p:txBody>
          <a:bodyPr wrap="square" rtlCol="0">
            <a:spAutoFit/>
          </a:bodyPr>
          <a:lstStyle/>
          <a:p>
            <a:r>
              <a:rPr lang="en-GB" sz="2400" dirty="0" smtClean="0">
                <a:solidFill>
                  <a:srgbClr val="002060"/>
                </a:solidFill>
                <a:latin typeface="Arial Rounded MT Bold" panose="020F0704030504030204" pitchFamily="34" charset="0"/>
              </a:rPr>
              <a:t>When discussing the effect of arousal on performance in sport, there are a number of theories to discuss:</a:t>
            </a:r>
          </a:p>
          <a:p>
            <a:endParaRPr lang="en-GB" sz="2400" dirty="0">
              <a:solidFill>
                <a:srgbClr val="002060"/>
              </a:solidFill>
              <a:latin typeface="Arial Rounded MT Bold" panose="020F0704030504030204" pitchFamily="34" charset="0"/>
            </a:endParaRPr>
          </a:p>
          <a:p>
            <a:pPr marL="285750" indent="-285750">
              <a:buFontTx/>
              <a:buChar char="-"/>
            </a:pPr>
            <a:r>
              <a:rPr lang="en-GB" sz="2400" dirty="0" smtClean="0">
                <a:solidFill>
                  <a:srgbClr val="002060"/>
                </a:solidFill>
                <a:latin typeface="Arial Rounded MT Bold" panose="020F0704030504030204" pitchFamily="34" charset="0"/>
              </a:rPr>
              <a:t>Drive Theory</a:t>
            </a:r>
          </a:p>
          <a:p>
            <a:pPr marL="285750" indent="-285750">
              <a:buFontTx/>
              <a:buChar char="-"/>
            </a:pPr>
            <a:endParaRPr lang="en-GB" sz="2400" dirty="0">
              <a:solidFill>
                <a:srgbClr val="002060"/>
              </a:solidFill>
              <a:latin typeface="Arial Rounded MT Bold" panose="020F0704030504030204" pitchFamily="34" charset="0"/>
            </a:endParaRPr>
          </a:p>
          <a:p>
            <a:pPr marL="285750" indent="-285750">
              <a:buFontTx/>
              <a:buChar char="-"/>
            </a:pPr>
            <a:r>
              <a:rPr lang="en-GB" sz="2400" dirty="0" smtClean="0">
                <a:solidFill>
                  <a:srgbClr val="002060"/>
                </a:solidFill>
                <a:latin typeface="Arial Rounded MT Bold" panose="020F0704030504030204" pitchFamily="34" charset="0"/>
              </a:rPr>
              <a:t>Inverted U Theory</a:t>
            </a:r>
          </a:p>
          <a:p>
            <a:pPr marL="285750" indent="-285750">
              <a:buFontTx/>
              <a:buChar char="-"/>
            </a:pPr>
            <a:endParaRPr lang="en-GB" sz="2400" dirty="0">
              <a:solidFill>
                <a:srgbClr val="002060"/>
              </a:solidFill>
              <a:latin typeface="Arial Rounded MT Bold" panose="020F0704030504030204" pitchFamily="34" charset="0"/>
            </a:endParaRPr>
          </a:p>
          <a:p>
            <a:pPr marL="285750" indent="-285750">
              <a:buFontTx/>
              <a:buChar char="-"/>
            </a:pPr>
            <a:r>
              <a:rPr lang="en-GB" sz="2400" dirty="0" smtClean="0">
                <a:solidFill>
                  <a:srgbClr val="002060"/>
                </a:solidFill>
                <a:latin typeface="Arial Rounded MT Bold" panose="020F0704030504030204" pitchFamily="34" charset="0"/>
              </a:rPr>
              <a:t>Catastrophe Theory</a:t>
            </a:r>
          </a:p>
          <a:p>
            <a:pPr marL="285750" indent="-285750">
              <a:buFontTx/>
              <a:buChar char="-"/>
            </a:pPr>
            <a:endParaRPr lang="en-GB" sz="2400" dirty="0">
              <a:solidFill>
                <a:srgbClr val="002060"/>
              </a:solidFill>
              <a:latin typeface="Arial Rounded MT Bold" panose="020F0704030504030204" pitchFamily="34" charset="0"/>
            </a:endParaRPr>
          </a:p>
          <a:p>
            <a:pPr marL="285750" indent="-285750">
              <a:buFontTx/>
              <a:buChar char="-"/>
            </a:pPr>
            <a:r>
              <a:rPr lang="en-GB" sz="2400" dirty="0" smtClean="0">
                <a:solidFill>
                  <a:srgbClr val="002060"/>
                </a:solidFill>
                <a:latin typeface="Arial Rounded MT Bold" panose="020F0704030504030204" pitchFamily="34" charset="0"/>
              </a:rPr>
              <a:t>Individual Zone of Optimal Functioning Theory</a:t>
            </a:r>
          </a:p>
          <a:p>
            <a:pPr marL="285750" indent="-285750">
              <a:buFontTx/>
              <a:buChar char="-"/>
            </a:pPr>
            <a:endParaRPr lang="en-GB" sz="2400" dirty="0">
              <a:solidFill>
                <a:srgbClr val="002060"/>
              </a:solidFill>
              <a:latin typeface="Arial Rounded MT Bold" panose="020F0704030504030204" pitchFamily="34" charset="0"/>
            </a:endParaRPr>
          </a:p>
          <a:p>
            <a:pPr marL="285750" indent="-285750">
              <a:buFontTx/>
              <a:buChar char="-"/>
            </a:pPr>
            <a:r>
              <a:rPr lang="en-GB" sz="2400" dirty="0" smtClean="0">
                <a:solidFill>
                  <a:srgbClr val="002060"/>
                </a:solidFill>
                <a:latin typeface="Arial Rounded MT Bold" panose="020F0704030504030204" pitchFamily="34" charset="0"/>
              </a:rPr>
              <a:t>Reversal Theory </a:t>
            </a:r>
            <a:endParaRPr lang="en-GB" sz="2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821707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22515" y="613954"/>
            <a:ext cx="10763795" cy="5047536"/>
          </a:xfrm>
          <a:prstGeom prst="rect">
            <a:avLst/>
          </a:prstGeom>
          <a:noFill/>
        </p:spPr>
        <p:txBody>
          <a:bodyPr wrap="square" rtlCol="0">
            <a:spAutoFit/>
          </a:bodyPr>
          <a:lstStyle/>
          <a:p>
            <a:r>
              <a:rPr lang="en-GB" sz="2800" b="1" dirty="0" smtClean="0">
                <a:latin typeface="Arial Rounded MT Bold" panose="020F0704030504030204" pitchFamily="34" charset="0"/>
              </a:rPr>
              <a:t>USING THE GRAPHS TO HELP YOU CAN YOU ANNOTATE SOME IDEAS AROUND THE GRAPHS TO HELP US THINK ABOUT THE FIVE THEORIES OF AROUSAL…</a:t>
            </a:r>
          </a:p>
          <a:p>
            <a:endParaRPr lang="en-GB" dirty="0">
              <a:latin typeface="Arial Rounded MT Bold" panose="020F0704030504030204" pitchFamily="34" charset="0"/>
            </a:endParaRPr>
          </a:p>
          <a:p>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What do you think the theory suggests about how arousal effects performance?</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How does the theory suggest arousal affects performance positively?</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How does the theory suggest arousal affects performance negatively?</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Can you make up a sporting example that uses the theory to describe a situation where a performer is playing well or badly?</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Can you identify any reasons why the theory is not a very good one?</a:t>
            </a:r>
          </a:p>
        </p:txBody>
      </p:sp>
    </p:spTree>
    <p:extLst>
      <p:ext uri="{BB962C8B-B14F-4D97-AF65-F5344CB8AC3E}">
        <p14:creationId xmlns:p14="http://schemas.microsoft.com/office/powerpoint/2010/main" val="279178873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87336" y="1180220"/>
            <a:ext cx="5503283" cy="5007988"/>
          </a:xfrm>
          <a:prstGeom prst="rect">
            <a:avLst/>
          </a:prstGeom>
        </p:spPr>
      </p:pic>
      <p:sp>
        <p:nvSpPr>
          <p:cNvPr id="8" name="TextBox 7"/>
          <p:cNvSpPr txBox="1"/>
          <p:nvPr/>
        </p:nvSpPr>
        <p:spPr>
          <a:xfrm>
            <a:off x="452024" y="209142"/>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Drive Theory</a:t>
            </a:r>
            <a:r>
              <a:rPr lang="en-GB" dirty="0" smtClean="0"/>
              <a:t> </a:t>
            </a:r>
            <a:endParaRPr lang="en-GB" dirty="0"/>
          </a:p>
        </p:txBody>
      </p:sp>
    </p:spTree>
    <p:extLst>
      <p:ext uri="{BB962C8B-B14F-4D97-AF65-F5344CB8AC3E}">
        <p14:creationId xmlns:p14="http://schemas.microsoft.com/office/powerpoint/2010/main" val="19566910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0857" y="1839764"/>
            <a:ext cx="3465477" cy="3153584"/>
          </a:xfrm>
          <a:prstGeom prst="rect">
            <a:avLst/>
          </a:prstGeom>
        </p:spPr>
      </p:pic>
      <p:sp>
        <p:nvSpPr>
          <p:cNvPr id="8" name="TextBox 7"/>
          <p:cNvSpPr txBox="1"/>
          <p:nvPr/>
        </p:nvSpPr>
        <p:spPr>
          <a:xfrm>
            <a:off x="347521" y="248330"/>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Drive Theory</a:t>
            </a:r>
            <a:r>
              <a:rPr lang="en-GB" dirty="0" smtClean="0"/>
              <a:t> </a:t>
            </a:r>
            <a:endParaRPr lang="en-GB" dirty="0"/>
          </a:p>
        </p:txBody>
      </p:sp>
      <p:sp>
        <p:nvSpPr>
          <p:cNvPr id="2" name="TextBox 1"/>
          <p:cNvSpPr txBox="1"/>
          <p:nvPr/>
        </p:nvSpPr>
        <p:spPr>
          <a:xfrm>
            <a:off x="347521" y="1097279"/>
            <a:ext cx="7960456" cy="5324535"/>
          </a:xfrm>
          <a:prstGeom prst="rect">
            <a:avLst/>
          </a:prstGeom>
          <a:noFill/>
        </p:spPr>
        <p:txBody>
          <a:bodyPr wrap="square" rtlCol="0">
            <a:spAutoFit/>
          </a:bodyPr>
          <a:lstStyle/>
          <a:p>
            <a:pPr marL="285750" indent="-285750">
              <a:buFontTx/>
              <a:buChar char="-"/>
            </a:pPr>
            <a:r>
              <a:rPr lang="en-GB" sz="2000" dirty="0" smtClean="0">
                <a:latin typeface="Arial Rounded MT Bold" panose="020F0704030504030204" pitchFamily="34" charset="0"/>
              </a:rPr>
              <a:t>Drive theory argues that the relationship between arousal and performance is linear. </a:t>
            </a:r>
            <a:r>
              <a:rPr lang="en-GB" sz="2000" b="1" dirty="0" smtClean="0">
                <a:latin typeface="Arial Rounded MT Bold" panose="020F0704030504030204" pitchFamily="34" charset="0"/>
              </a:rPr>
              <a:t>This means that arousal increases, performance also increases.</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The theory argues that as arousal increases, experienced performers are more likely to revert to their </a:t>
            </a:r>
            <a:r>
              <a:rPr lang="en-GB" sz="2000" b="1" dirty="0" smtClean="0">
                <a:latin typeface="Arial Rounded MT Bold" panose="020F0704030504030204" pitchFamily="34" charset="0"/>
              </a:rPr>
              <a:t>“dominant responses” </a:t>
            </a:r>
            <a:r>
              <a:rPr lang="en-GB" sz="2000" dirty="0" smtClean="0">
                <a:latin typeface="Arial Rounded MT Bold" panose="020F0704030504030204" pitchFamily="34" charset="0"/>
              </a:rPr>
              <a:t>such as movements or skills they are good at which is likely to result in an improved performance.</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The theory is now considered to give a poor explanation of the relationship between arousal and performance. This is because when we observe even the best athletes, there is a point where they become too aroused and performance does not improve or gets worse. It also fails to take into account differences between arousal levels in performers of different sports or at different experience levels, for example elite and beginner athletes.</a:t>
            </a:r>
          </a:p>
        </p:txBody>
      </p:sp>
    </p:spTree>
    <p:extLst>
      <p:ext uri="{BB962C8B-B14F-4D97-AF65-F5344CB8AC3E}">
        <p14:creationId xmlns:p14="http://schemas.microsoft.com/office/powerpoint/2010/main" val="371084961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569590" y="316356"/>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Inverted U Theory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28351" y="1197184"/>
            <a:ext cx="5172777" cy="4707227"/>
          </a:xfrm>
          <a:prstGeom prst="rect">
            <a:avLst/>
          </a:prstGeom>
        </p:spPr>
      </p:pic>
    </p:spTree>
    <p:extLst>
      <p:ext uri="{BB962C8B-B14F-4D97-AF65-F5344CB8AC3E}">
        <p14:creationId xmlns:p14="http://schemas.microsoft.com/office/powerpoint/2010/main" val="26836037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39634" y="172665"/>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Inverted U Theory</a:t>
            </a:r>
            <a:endParaRPr lang="en-GB"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98062" y="2020144"/>
            <a:ext cx="2990849" cy="2721673"/>
          </a:xfrm>
          <a:prstGeom prst="rect">
            <a:avLst/>
          </a:prstGeom>
        </p:spPr>
      </p:pic>
      <p:sp>
        <p:nvSpPr>
          <p:cNvPr id="4" name="TextBox 3"/>
          <p:cNvSpPr txBox="1"/>
          <p:nvPr/>
        </p:nvSpPr>
        <p:spPr>
          <a:xfrm>
            <a:off x="339634" y="1123405"/>
            <a:ext cx="8307977" cy="5878532"/>
          </a:xfrm>
          <a:prstGeom prst="rect">
            <a:avLst/>
          </a:prstGeom>
          <a:noFill/>
        </p:spPr>
        <p:txBody>
          <a:bodyPr wrap="square" rtlCol="0">
            <a:spAutoFit/>
          </a:bodyPr>
          <a:lstStyle/>
          <a:p>
            <a:pPr marL="285750" indent="-285750">
              <a:buFontTx/>
              <a:buChar char="-"/>
            </a:pPr>
            <a:r>
              <a:rPr lang="en-GB" sz="2000" dirty="0" smtClean="0">
                <a:latin typeface="Arial Rounded MT Bold" panose="020F0704030504030204" pitchFamily="34" charset="0"/>
              </a:rPr>
              <a:t>Similarly to Drive Theory, the Inverted U theory also suggests that initially, as a performer becomes more aroused, their performance level increases.</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However, Inverted U theory does take into account the idea of an “optimum level of arousal”, where performance is at its best.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Inverted U theory then suggests if a performer goes beyond their “optimum level of arousal” and becomes over-aroused then performance will start to slowly decrease in quality.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It is widely viewed as more realistic than Drive Theory but again fails to recognise the differences in arousal levels between beginner and elite athletes or by athletes playing different sports. For example, research suggests rugby players need higher levels or arousal to perform at their best compared to a golfer who will play better at lower levels of arousal. </a:t>
            </a:r>
          </a:p>
          <a:p>
            <a:pPr marL="285750" indent="-285750">
              <a:buFontTx/>
              <a:buChar char="-"/>
            </a:pPr>
            <a:endParaRPr lang="en-GB" dirty="0"/>
          </a:p>
          <a:p>
            <a:pPr marL="285750" indent="-285750">
              <a:buFontTx/>
              <a:buChar char="-"/>
            </a:pPr>
            <a:endParaRPr lang="en-GB" dirty="0"/>
          </a:p>
        </p:txBody>
      </p:sp>
    </p:spTree>
    <p:extLst>
      <p:ext uri="{BB962C8B-B14F-4D97-AF65-F5344CB8AC3E}">
        <p14:creationId xmlns:p14="http://schemas.microsoft.com/office/powerpoint/2010/main" val="35755290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7829" y="326571"/>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Stress</a:t>
            </a:r>
            <a:r>
              <a:rPr lang="en-GB" dirty="0" smtClean="0"/>
              <a:t> </a:t>
            </a:r>
            <a:endParaRPr lang="en-GB" dirty="0"/>
          </a:p>
        </p:txBody>
      </p:sp>
      <p:sp>
        <p:nvSpPr>
          <p:cNvPr id="3" name="TextBox 2"/>
          <p:cNvSpPr txBox="1"/>
          <p:nvPr/>
        </p:nvSpPr>
        <p:spPr>
          <a:xfrm>
            <a:off x="587829" y="1306286"/>
            <a:ext cx="11273245" cy="4524315"/>
          </a:xfrm>
          <a:prstGeom prst="rect">
            <a:avLst/>
          </a:prstGeom>
          <a:noFill/>
        </p:spPr>
        <p:txBody>
          <a:bodyPr wrap="square" rtlCol="0">
            <a:spAutoFit/>
          </a:bodyPr>
          <a:lstStyle/>
          <a:p>
            <a:r>
              <a:rPr lang="en-GB" sz="2400" dirty="0" smtClean="0">
                <a:solidFill>
                  <a:srgbClr val="002060"/>
                </a:solidFill>
                <a:latin typeface="Arial Rounded MT Bold" panose="020F0704030504030204" pitchFamily="34" charset="0"/>
              </a:rPr>
              <a:t>Stress can be defined as an individual’s physical response to prepare the body for action when a threat is perceived. </a:t>
            </a:r>
          </a:p>
          <a:p>
            <a:endParaRPr lang="en-GB" sz="2400" dirty="0">
              <a:solidFill>
                <a:srgbClr val="002060"/>
              </a:solidFill>
              <a:latin typeface="Arial Rounded MT Bold" panose="020F0704030504030204" pitchFamily="34" charset="0"/>
            </a:endParaRPr>
          </a:p>
          <a:p>
            <a:r>
              <a:rPr lang="en-GB" sz="2400" dirty="0" smtClean="0">
                <a:solidFill>
                  <a:srgbClr val="002060"/>
                </a:solidFill>
                <a:latin typeface="Arial Rounded MT Bold" panose="020F0704030504030204" pitchFamily="34" charset="0"/>
              </a:rPr>
              <a:t>There are two types of stress: </a:t>
            </a:r>
          </a:p>
          <a:p>
            <a:endParaRPr lang="en-GB" sz="2400" dirty="0">
              <a:solidFill>
                <a:srgbClr val="002060"/>
              </a:solidFill>
              <a:latin typeface="Arial Rounded MT Bold" panose="020F0704030504030204" pitchFamily="34" charset="0"/>
            </a:endParaRPr>
          </a:p>
          <a:p>
            <a:r>
              <a:rPr lang="en-GB" sz="2400" b="1" dirty="0" smtClean="0">
                <a:solidFill>
                  <a:srgbClr val="002060"/>
                </a:solidFill>
                <a:latin typeface="Arial Rounded MT Bold" panose="020F0704030504030204" pitchFamily="34" charset="0"/>
              </a:rPr>
              <a:t>EUSTRESS </a:t>
            </a:r>
            <a:r>
              <a:rPr lang="en-GB" sz="2400" dirty="0" smtClean="0">
                <a:solidFill>
                  <a:srgbClr val="002060"/>
                </a:solidFill>
                <a:latin typeface="Arial Rounded MT Bold" panose="020F0704030504030204" pitchFamily="34" charset="0"/>
              </a:rPr>
              <a:t>– Eustress is used to describe positive responses to stressful situations and is when the performer rises to the challenge they are facing. Performance is improved.</a:t>
            </a:r>
          </a:p>
          <a:p>
            <a:endParaRPr lang="en-GB" sz="2400" dirty="0">
              <a:solidFill>
                <a:srgbClr val="002060"/>
              </a:solidFill>
              <a:latin typeface="Arial Rounded MT Bold" panose="020F0704030504030204" pitchFamily="34" charset="0"/>
            </a:endParaRPr>
          </a:p>
          <a:p>
            <a:r>
              <a:rPr lang="en-GB" sz="2400" b="1" dirty="0" smtClean="0">
                <a:solidFill>
                  <a:srgbClr val="002060"/>
                </a:solidFill>
                <a:latin typeface="Arial Rounded MT Bold" panose="020F0704030504030204" pitchFamily="34" charset="0"/>
              </a:rPr>
              <a:t>DISTRESS</a:t>
            </a:r>
            <a:r>
              <a:rPr lang="en-GB" sz="2400" dirty="0" smtClean="0">
                <a:solidFill>
                  <a:srgbClr val="002060"/>
                </a:solidFill>
                <a:latin typeface="Arial Rounded MT Bold" panose="020F0704030504030204" pitchFamily="34" charset="0"/>
              </a:rPr>
              <a:t> – Distress is used to describe negative responses to stressful situations, where the performer feels threatened and struggles to cope. Performance is negatively effected.</a:t>
            </a:r>
            <a:endParaRPr lang="en-GB" sz="24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85356437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297973"/>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Catastrophe Theory</a:t>
            </a:r>
            <a:endParaRPr lang="en-GB"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0792" y="1298155"/>
            <a:ext cx="5060236" cy="4930116"/>
          </a:xfrm>
          <a:prstGeom prst="rect">
            <a:avLst/>
          </a:prstGeom>
        </p:spPr>
      </p:pic>
    </p:spTree>
    <p:extLst>
      <p:ext uri="{BB962C8B-B14F-4D97-AF65-F5344CB8AC3E}">
        <p14:creationId xmlns:p14="http://schemas.microsoft.com/office/powerpoint/2010/main" val="52651974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297973"/>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Catastrophe Theory</a:t>
            </a:r>
            <a:endParaRPr lang="en-GB"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80047" y="2168434"/>
            <a:ext cx="2989900" cy="2913018"/>
          </a:xfrm>
          <a:prstGeom prst="rect">
            <a:avLst/>
          </a:prstGeom>
        </p:spPr>
      </p:pic>
      <p:sp>
        <p:nvSpPr>
          <p:cNvPr id="4" name="TextBox 3"/>
          <p:cNvSpPr txBox="1"/>
          <p:nvPr/>
        </p:nvSpPr>
        <p:spPr>
          <a:xfrm>
            <a:off x="466073" y="1179449"/>
            <a:ext cx="8307977" cy="4524315"/>
          </a:xfrm>
          <a:prstGeom prst="rect">
            <a:avLst/>
          </a:prstGeom>
          <a:noFill/>
        </p:spPr>
        <p:txBody>
          <a:bodyPr wrap="square" rtlCol="0">
            <a:spAutoFit/>
          </a:bodyPr>
          <a:lstStyle/>
          <a:p>
            <a:r>
              <a:rPr lang="en-GB" dirty="0" smtClean="0">
                <a:latin typeface="Arial Rounded MT Bold" panose="020F0704030504030204" pitchFamily="34" charset="0"/>
              </a:rPr>
              <a:t>-  This theory is a development of Inverted U theory and begins to explain why sometimes, performers can experience a rapid decline in their quality of performance. It helps to explain why athletes may “choke” or make a horrendous mistake – a catastrophe.</a:t>
            </a:r>
          </a:p>
          <a:p>
            <a:endParaRPr lang="en-GB" dirty="0" smtClean="0">
              <a:latin typeface="Arial Rounded MT Bold" panose="020F0704030504030204" pitchFamily="34" charset="0"/>
            </a:endParaRPr>
          </a:p>
          <a:p>
            <a:r>
              <a:rPr lang="en-GB" dirty="0" smtClean="0">
                <a:latin typeface="Arial Rounded MT Bold" panose="020F0704030504030204" pitchFamily="34" charset="0"/>
              </a:rPr>
              <a:t>- Like the first two theories, catastrophe theory argues that as arousal increases, performance level increases up to an optimum level of arousal, where an athlete is playing their best.</a:t>
            </a:r>
          </a:p>
          <a:p>
            <a:endParaRPr lang="en-GB" dirty="0" smtClean="0">
              <a:latin typeface="Arial Rounded MT Bold" panose="020F0704030504030204" pitchFamily="34" charset="0"/>
            </a:endParaRPr>
          </a:p>
          <a:p>
            <a:r>
              <a:rPr lang="en-GB" dirty="0" smtClean="0">
                <a:latin typeface="Arial Rounded MT Bold" panose="020F0704030504030204" pitchFamily="34" charset="0"/>
              </a:rPr>
              <a:t>- However, once an athlete becomes too over-aroused, they experience a sudden and large decline in the quality of their performance, caused by their high level of arousal leading to high somatic and cognitive anxiety.</a:t>
            </a:r>
          </a:p>
          <a:p>
            <a:endParaRPr lang="en-GB" dirty="0" smtClean="0">
              <a:latin typeface="Arial Rounded MT Bold" panose="020F0704030504030204" pitchFamily="34" charset="0"/>
            </a:endParaRPr>
          </a:p>
          <a:p>
            <a:r>
              <a:rPr lang="en-GB" dirty="0" smtClean="0">
                <a:latin typeface="Arial Rounded MT Bold" panose="020F0704030504030204" pitchFamily="34" charset="0"/>
              </a:rPr>
              <a:t>- It then argues further that the athlete may then attempt to drop their arousal levels using relaxation techniques in an attempt to try and recover their performance which may or may not be successful. </a:t>
            </a:r>
            <a:endParaRPr lang="en-GB" dirty="0">
              <a:latin typeface="Arial Rounded MT Bold" panose="020F0704030504030204" pitchFamily="34" charset="0"/>
            </a:endParaRPr>
          </a:p>
        </p:txBody>
      </p:sp>
      <p:sp>
        <p:nvSpPr>
          <p:cNvPr id="3" name="Rectangle 2"/>
          <p:cNvSpPr/>
          <p:nvPr/>
        </p:nvSpPr>
        <p:spPr>
          <a:xfrm>
            <a:off x="466073" y="6042148"/>
            <a:ext cx="5389681" cy="400110"/>
          </a:xfrm>
          <a:prstGeom prst="rect">
            <a:avLst/>
          </a:prstGeom>
        </p:spPr>
        <p:txBody>
          <a:bodyPr wrap="none">
            <a:spAutoFit/>
          </a:bodyPr>
          <a:lstStyle/>
          <a:p>
            <a:r>
              <a:rPr lang="en-GB" sz="2000" dirty="0">
                <a:hlinkClick r:id="rId3"/>
              </a:rPr>
              <a:t>https://www.youtube.com/watch?v=zAjWi663kXc</a:t>
            </a:r>
            <a:endParaRPr lang="en-GB" sz="2000" dirty="0"/>
          </a:p>
        </p:txBody>
      </p:sp>
      <p:sp>
        <p:nvSpPr>
          <p:cNvPr id="5" name="TextBox 4"/>
          <p:cNvSpPr txBox="1"/>
          <p:nvPr/>
        </p:nvSpPr>
        <p:spPr>
          <a:xfrm>
            <a:off x="6445689" y="6037457"/>
            <a:ext cx="5633240" cy="369332"/>
          </a:xfrm>
          <a:prstGeom prst="rect">
            <a:avLst/>
          </a:prstGeom>
          <a:noFill/>
        </p:spPr>
        <p:txBody>
          <a:bodyPr wrap="square" rtlCol="0">
            <a:spAutoFit/>
          </a:bodyPr>
          <a:lstStyle/>
          <a:p>
            <a:r>
              <a:rPr lang="en-GB" dirty="0" err="1" smtClean="0">
                <a:latin typeface="Arial Rounded MT Bold" panose="020F0704030504030204" pitchFamily="34" charset="0"/>
              </a:rPr>
              <a:t>Zinedine</a:t>
            </a:r>
            <a:r>
              <a:rPr lang="en-GB" dirty="0" smtClean="0">
                <a:latin typeface="Arial Rounded MT Bold" panose="020F0704030504030204" pitchFamily="34" charset="0"/>
              </a:rPr>
              <a:t> Zidane in the World Cup Final</a:t>
            </a:r>
            <a:endParaRPr lang="en-GB" dirty="0">
              <a:latin typeface="Arial Rounded MT Bold" panose="020F0704030504030204" pitchFamily="34" charset="0"/>
            </a:endParaRPr>
          </a:p>
        </p:txBody>
      </p:sp>
    </p:spTree>
    <p:extLst>
      <p:ext uri="{BB962C8B-B14F-4D97-AF65-F5344CB8AC3E}">
        <p14:creationId xmlns:p14="http://schemas.microsoft.com/office/powerpoint/2010/main" val="75066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435995"/>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Individual Zone of Optimal Functioning Theory</a:t>
            </a:r>
            <a:endParaRPr lang="en-GB"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10879" y="1772193"/>
            <a:ext cx="9102742" cy="3609705"/>
          </a:xfrm>
          <a:prstGeom prst="rect">
            <a:avLst/>
          </a:prstGeom>
        </p:spPr>
      </p:pic>
    </p:spTree>
    <p:extLst>
      <p:ext uri="{BB962C8B-B14F-4D97-AF65-F5344CB8AC3E}">
        <p14:creationId xmlns:p14="http://schemas.microsoft.com/office/powerpoint/2010/main" val="39352191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279240"/>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Individual Zone of Optimal Functioning Theory</a:t>
            </a:r>
            <a:endParaRPr lang="en-GB" sz="3600"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48596" y="4487502"/>
            <a:ext cx="5479470" cy="2172891"/>
          </a:xfrm>
          <a:prstGeom prst="rect">
            <a:avLst/>
          </a:prstGeom>
        </p:spPr>
      </p:pic>
      <p:sp>
        <p:nvSpPr>
          <p:cNvPr id="2" name="TextBox 1"/>
          <p:cNvSpPr txBox="1"/>
          <p:nvPr/>
        </p:nvSpPr>
        <p:spPr>
          <a:xfrm>
            <a:off x="302787" y="1045028"/>
            <a:ext cx="11730446" cy="3970318"/>
          </a:xfrm>
          <a:prstGeom prst="rect">
            <a:avLst/>
          </a:prstGeom>
          <a:noFill/>
        </p:spPr>
        <p:txBody>
          <a:bodyPr wrap="square" rtlCol="0">
            <a:spAutoFit/>
          </a:bodyPr>
          <a:lstStyle/>
          <a:p>
            <a:pPr marL="285750" indent="-285750">
              <a:buFontTx/>
              <a:buChar char="-"/>
            </a:pPr>
            <a:r>
              <a:rPr lang="en-GB" dirty="0" smtClean="0">
                <a:latin typeface="Arial Rounded MT Bold" panose="020F0704030504030204" pitchFamily="34" charset="0"/>
              </a:rPr>
              <a:t>Individual zone of optimal functioning theory is a theory that firstly begins to argue that different athletes work better at personal, individualised levels of arousal depending on their personality or their sport. For example, a golfer may perform better at lower levels of arousal, a footballer might play better at moderate levels of arousal where a rugby player may need to be highly aroused in order to play well. </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It argues against the idea of an “optimum level” of arousal, instead arguing that optimum performance is achieved when a performer is in a particular “zone”. </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The “zone” is a widely discussed idea in sport where a performer is playing at their absolute best. Here, an athlete may achieve the feeling that they are feeling in complete control, feeling confident and performing smoothly, efficiently and effortlessly. </a:t>
            </a:r>
          </a:p>
          <a:p>
            <a:pPr marL="285750" indent="-285750">
              <a:buFontTx/>
              <a:buChar char="-"/>
            </a:pPr>
            <a:endParaRPr lang="en-GB" dirty="0"/>
          </a:p>
          <a:p>
            <a:pPr marL="285750" indent="-285750">
              <a:buFontTx/>
              <a:buChar char="-"/>
            </a:pPr>
            <a:endParaRPr lang="en-GB" dirty="0" smtClean="0"/>
          </a:p>
        </p:txBody>
      </p:sp>
    </p:spTree>
    <p:extLst>
      <p:ext uri="{BB962C8B-B14F-4D97-AF65-F5344CB8AC3E}">
        <p14:creationId xmlns:p14="http://schemas.microsoft.com/office/powerpoint/2010/main" val="11304147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253115"/>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Reversal Theory</a:t>
            </a:r>
            <a:endParaRPr lang="en-GB"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1697" y="1298664"/>
            <a:ext cx="6524193" cy="4906193"/>
          </a:xfrm>
          <a:prstGeom prst="rect">
            <a:avLst/>
          </a:prstGeom>
        </p:spPr>
      </p:pic>
    </p:spTree>
    <p:extLst>
      <p:ext uri="{BB962C8B-B14F-4D97-AF65-F5344CB8AC3E}">
        <p14:creationId xmlns:p14="http://schemas.microsoft.com/office/powerpoint/2010/main" val="39701472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466073" y="253115"/>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Reversal Theory</a:t>
            </a:r>
            <a:endParaRPr lang="en-GB" sz="36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43814" y="2355107"/>
            <a:ext cx="3647872" cy="2743200"/>
          </a:xfrm>
          <a:prstGeom prst="rect">
            <a:avLst/>
          </a:prstGeom>
        </p:spPr>
      </p:pic>
      <p:sp>
        <p:nvSpPr>
          <p:cNvPr id="3" name="TextBox 2"/>
          <p:cNvSpPr txBox="1"/>
          <p:nvPr/>
        </p:nvSpPr>
        <p:spPr>
          <a:xfrm>
            <a:off x="250722" y="1055563"/>
            <a:ext cx="7322785" cy="5632311"/>
          </a:xfrm>
          <a:prstGeom prst="rect">
            <a:avLst/>
          </a:prstGeom>
          <a:noFill/>
        </p:spPr>
        <p:txBody>
          <a:bodyPr wrap="square" rtlCol="0">
            <a:spAutoFit/>
          </a:bodyPr>
          <a:lstStyle/>
          <a:p>
            <a:pPr marL="285750" indent="-285750">
              <a:buFontTx/>
              <a:buChar char="-"/>
            </a:pPr>
            <a:r>
              <a:rPr lang="en-GB" dirty="0" smtClean="0">
                <a:latin typeface="Arial Rounded MT Bold" panose="020F0704030504030204" pitchFamily="34" charset="0"/>
              </a:rPr>
              <a:t>Reversal theory aims to discuss how performers arousal and psychological state can fluctuate from moment to moment, depending on them and the meaning they attach to a given situation at a given time. For example, a performer sometimes may be inspired by the crowd to perform better and in other situations, the pressure from the crowd may make them feel anxious. </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It suggests that performers can fluctuate from relaxed to anxious and from bored to excited at various times throughout their performance. For example, a footballer may be excited at the start of a game but become more bored if they are not seeing any of the ball or if their team are winning by a lot of goals. </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It suggests that performance is best when performers are not at either of the two extreme ends of the two spectrums and that performance is therefore at its best when athletes are in an “optimum work zone” where they are not too relaxed or anxious and not too excited or bored. </a:t>
            </a:r>
            <a:endParaRPr lang="en-GB" dirty="0">
              <a:latin typeface="Arial Rounded MT Bold" panose="020F0704030504030204" pitchFamily="34" charset="0"/>
            </a:endParaRPr>
          </a:p>
        </p:txBody>
      </p:sp>
    </p:spTree>
    <p:extLst>
      <p:ext uri="{BB962C8B-B14F-4D97-AF65-F5344CB8AC3E}">
        <p14:creationId xmlns:p14="http://schemas.microsoft.com/office/powerpoint/2010/main" val="402631882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00488" y="183126"/>
            <a:ext cx="11403874" cy="1200329"/>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Do Now:</a:t>
            </a:r>
          </a:p>
          <a:p>
            <a:r>
              <a:rPr lang="en-GB" sz="3600" u="sng" dirty="0" smtClean="0">
                <a:solidFill>
                  <a:srgbClr val="002060"/>
                </a:solidFill>
                <a:latin typeface="Arial Rounded MT Bold" panose="020F0704030504030204" pitchFamily="34" charset="0"/>
              </a:rPr>
              <a:t>Sporting Examples</a:t>
            </a:r>
            <a:endParaRPr lang="en-GB" sz="3600" dirty="0"/>
          </a:p>
        </p:txBody>
      </p:sp>
      <p:sp>
        <p:nvSpPr>
          <p:cNvPr id="8" name="TextBox 7"/>
          <p:cNvSpPr txBox="1"/>
          <p:nvPr/>
        </p:nvSpPr>
        <p:spPr>
          <a:xfrm>
            <a:off x="5682083" y="293076"/>
            <a:ext cx="5988828" cy="3139321"/>
          </a:xfrm>
          <a:prstGeom prst="rect">
            <a:avLst/>
          </a:prstGeom>
          <a:solidFill>
            <a:srgbClr val="FFFF00"/>
          </a:solidFill>
        </p:spPr>
        <p:txBody>
          <a:bodyPr wrap="square" rtlCol="0">
            <a:spAutoFit/>
          </a:bodyPr>
          <a:lstStyle/>
          <a:p>
            <a:r>
              <a:rPr lang="en-GB" dirty="0" smtClean="0">
                <a:latin typeface="Arial Rounded MT Bold" panose="020F0704030504030204" pitchFamily="34" charset="0"/>
              </a:rPr>
              <a:t>In your assignment…</a:t>
            </a:r>
          </a:p>
          <a:p>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INTRODUCE A THEORY</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EXPLAIN WHAT THIS THEORY SAYS ABOUT HOW AROUSAL EFFECTS PERFORMANCE.</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MAKE UP A SPORTING EXAMPLE THAT USES THIS THEORY</a:t>
            </a:r>
          </a:p>
          <a:p>
            <a:pPr marL="285750" indent="-285750">
              <a:buFontTx/>
              <a:buChar char="-"/>
            </a:pPr>
            <a:endParaRPr lang="en-GB" dirty="0">
              <a:latin typeface="Arial Rounded MT Bold" panose="020F0704030504030204" pitchFamily="34" charset="0"/>
            </a:endParaRPr>
          </a:p>
          <a:p>
            <a:pPr marL="285750" indent="-285750">
              <a:buFontTx/>
              <a:buChar char="-"/>
            </a:pPr>
            <a:r>
              <a:rPr lang="en-GB" dirty="0" smtClean="0">
                <a:latin typeface="Arial Rounded MT Bold" panose="020F0704030504030204" pitchFamily="34" charset="0"/>
              </a:rPr>
              <a:t>HAVE A GO NOW AT FIVE SPORTING EXAMPLES</a:t>
            </a:r>
            <a:endParaRPr lang="en-GB" dirty="0">
              <a:latin typeface="Arial Rounded MT Bold" panose="020F0704030504030204" pitchFamily="34" charset="0"/>
            </a:endParaRPr>
          </a:p>
        </p:txBody>
      </p:sp>
      <p:sp>
        <p:nvSpPr>
          <p:cNvPr id="9" name="TextBox 8"/>
          <p:cNvSpPr txBox="1"/>
          <p:nvPr/>
        </p:nvSpPr>
        <p:spPr>
          <a:xfrm>
            <a:off x="300488" y="1707442"/>
            <a:ext cx="5020328" cy="4401205"/>
          </a:xfrm>
          <a:prstGeom prst="rect">
            <a:avLst/>
          </a:prstGeom>
          <a:noFill/>
        </p:spPr>
        <p:txBody>
          <a:bodyPr wrap="square" rtlCol="0">
            <a:spAutoFit/>
          </a:bodyPr>
          <a:lstStyle/>
          <a:p>
            <a:pPr marL="285750" indent="-285750">
              <a:buFontTx/>
              <a:buChar char="-"/>
            </a:pPr>
            <a:r>
              <a:rPr lang="en-GB" sz="2800" dirty="0" smtClean="0">
                <a:latin typeface="Arial Rounded MT Bold" panose="020F0704030504030204" pitchFamily="34" charset="0"/>
              </a:rPr>
              <a:t>Drive Theory</a:t>
            </a:r>
          </a:p>
          <a:p>
            <a:pPr marL="285750" indent="-285750">
              <a:buFontTx/>
              <a:buChar char="-"/>
            </a:pPr>
            <a:endParaRPr lang="en-GB" sz="2800" dirty="0">
              <a:latin typeface="Arial Rounded MT Bold" panose="020F0704030504030204" pitchFamily="34" charset="0"/>
            </a:endParaRPr>
          </a:p>
          <a:p>
            <a:pPr marL="285750" indent="-285750">
              <a:buFontTx/>
              <a:buChar char="-"/>
            </a:pPr>
            <a:r>
              <a:rPr lang="en-GB" sz="2800" dirty="0" smtClean="0">
                <a:latin typeface="Arial Rounded MT Bold" panose="020F0704030504030204" pitchFamily="34" charset="0"/>
              </a:rPr>
              <a:t>Inverted U Theory</a:t>
            </a:r>
          </a:p>
          <a:p>
            <a:pPr marL="285750" indent="-285750">
              <a:buFontTx/>
              <a:buChar char="-"/>
            </a:pPr>
            <a:endParaRPr lang="en-GB" sz="2800" dirty="0">
              <a:latin typeface="Arial Rounded MT Bold" panose="020F0704030504030204" pitchFamily="34" charset="0"/>
            </a:endParaRPr>
          </a:p>
          <a:p>
            <a:pPr marL="285750" indent="-285750">
              <a:buFontTx/>
              <a:buChar char="-"/>
            </a:pPr>
            <a:r>
              <a:rPr lang="en-GB" sz="2800" dirty="0" smtClean="0">
                <a:latin typeface="Arial Rounded MT Bold" panose="020F0704030504030204" pitchFamily="34" charset="0"/>
              </a:rPr>
              <a:t>Catastrophe Theory</a:t>
            </a:r>
          </a:p>
          <a:p>
            <a:pPr marL="285750" indent="-285750">
              <a:buFontTx/>
              <a:buChar char="-"/>
            </a:pPr>
            <a:endParaRPr lang="en-GB" sz="2800" dirty="0">
              <a:latin typeface="Arial Rounded MT Bold" panose="020F0704030504030204" pitchFamily="34" charset="0"/>
            </a:endParaRPr>
          </a:p>
          <a:p>
            <a:pPr marL="285750" indent="-285750">
              <a:buFontTx/>
              <a:buChar char="-"/>
            </a:pPr>
            <a:r>
              <a:rPr lang="en-GB" sz="2800" dirty="0" smtClean="0">
                <a:latin typeface="Arial Rounded MT Bold" panose="020F0704030504030204" pitchFamily="34" charset="0"/>
              </a:rPr>
              <a:t>Individual Zone of Optimal Functioning Theory</a:t>
            </a:r>
          </a:p>
          <a:p>
            <a:pPr marL="285750" indent="-285750">
              <a:buFontTx/>
              <a:buChar char="-"/>
            </a:pPr>
            <a:endParaRPr lang="en-GB" sz="2800" dirty="0">
              <a:latin typeface="Arial Rounded MT Bold" panose="020F0704030504030204" pitchFamily="34" charset="0"/>
            </a:endParaRPr>
          </a:p>
          <a:p>
            <a:pPr marL="285750" indent="-285750">
              <a:buFontTx/>
              <a:buChar char="-"/>
            </a:pPr>
            <a:r>
              <a:rPr lang="en-GB" sz="2800" dirty="0" smtClean="0">
                <a:latin typeface="Arial Rounded MT Bold" panose="020F0704030504030204" pitchFamily="34" charset="0"/>
              </a:rPr>
              <a:t>Reversal Theory</a:t>
            </a:r>
            <a:endParaRPr lang="en-GB" sz="2800" dirty="0">
              <a:latin typeface="Arial Rounded MT Bold" panose="020F0704030504030204" pitchFamily="34" charset="0"/>
            </a:endParaRPr>
          </a:p>
        </p:txBody>
      </p:sp>
      <p:sp>
        <p:nvSpPr>
          <p:cNvPr id="10" name="TextBox 9"/>
          <p:cNvSpPr txBox="1"/>
          <p:nvPr/>
        </p:nvSpPr>
        <p:spPr>
          <a:xfrm>
            <a:off x="5682083" y="3587229"/>
            <a:ext cx="5988828" cy="2862322"/>
          </a:xfrm>
          <a:prstGeom prst="rect">
            <a:avLst/>
          </a:prstGeom>
          <a:solidFill>
            <a:srgbClr val="92D050"/>
          </a:solidFill>
        </p:spPr>
        <p:txBody>
          <a:bodyPr wrap="square" rtlCol="0">
            <a:spAutoFit/>
          </a:bodyPr>
          <a:lstStyle/>
          <a:p>
            <a:r>
              <a:rPr lang="en-GB" sz="2000" dirty="0" smtClean="0">
                <a:latin typeface="Arial Rounded MT Bold" panose="020F0704030504030204" pitchFamily="34" charset="0"/>
              </a:rPr>
              <a:t>For example…</a:t>
            </a:r>
          </a:p>
          <a:p>
            <a:endParaRPr lang="en-GB" sz="2000" dirty="0">
              <a:latin typeface="Arial Rounded MT Bold" panose="020F0704030504030204" pitchFamily="34" charset="0"/>
            </a:endParaRPr>
          </a:p>
          <a:p>
            <a:r>
              <a:rPr lang="en-GB" sz="2000" dirty="0" smtClean="0">
                <a:latin typeface="Arial Rounded MT Bold" panose="020F0704030504030204" pitchFamily="34" charset="0"/>
              </a:rPr>
              <a:t>“Catastrophe theory could be used to explain the performance of Loris </a:t>
            </a:r>
            <a:r>
              <a:rPr lang="en-GB" sz="2000" dirty="0" err="1" smtClean="0">
                <a:latin typeface="Arial Rounded MT Bold" panose="020F0704030504030204" pitchFamily="34" charset="0"/>
              </a:rPr>
              <a:t>Karius</a:t>
            </a:r>
            <a:r>
              <a:rPr lang="en-GB" sz="2000" dirty="0" smtClean="0">
                <a:latin typeface="Arial Rounded MT Bold" panose="020F0704030504030204" pitchFamily="34" charset="0"/>
              </a:rPr>
              <a:t> in the Champions League final. He became too over-aroused due to the pressure of the game which may have led to feelings of anxiety. This meant that he made two catastrophic mistakes that ended up costing his team the game”. </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290268041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D4206-062C-F840-814E-E1387334F912}"/>
              </a:ext>
            </a:extLst>
          </p:cNvPr>
          <p:cNvSpPr>
            <a:spLocks noGrp="1"/>
          </p:cNvSpPr>
          <p:nvPr>
            <p:ph type="title"/>
          </p:nvPr>
        </p:nvSpPr>
        <p:spPr>
          <a:xfrm>
            <a:off x="261425" y="-93080"/>
            <a:ext cx="10515600" cy="1325563"/>
          </a:xfrm>
        </p:spPr>
        <p:txBody>
          <a:bodyPr>
            <a:normAutofit/>
          </a:bodyPr>
          <a:lstStyle/>
          <a:p>
            <a:r>
              <a:rPr lang="en-US" sz="1800" dirty="0">
                <a:solidFill>
                  <a:schemeClr val="accent1">
                    <a:lumMod val="75000"/>
                  </a:schemeClr>
                </a:solidFill>
                <a:latin typeface="Arial Rounded MT Bold" panose="020F0704030504030204" pitchFamily="34" charset="77"/>
              </a:rPr>
              <a:t>Learning Outcome 3</a:t>
            </a:r>
            <a:r>
              <a:rPr lang="en-US" sz="1800" dirty="0" smtClean="0">
                <a:solidFill>
                  <a:schemeClr val="accent1">
                    <a:lumMod val="75000"/>
                  </a:schemeClr>
                </a:solidFill>
                <a:latin typeface="Arial Rounded MT Bold" panose="020F0704030504030204" pitchFamily="34" charset="77"/>
              </a:rPr>
              <a:t>: </a:t>
            </a:r>
            <a:r>
              <a:rPr lang="en-US" sz="1800" dirty="0" smtClean="0">
                <a:solidFill>
                  <a:srgbClr val="002060"/>
                </a:solidFill>
                <a:latin typeface="Arial Rounded MT Bold" panose="020F0704030504030204" pitchFamily="34" charset="77"/>
              </a:rPr>
              <a:t>Understand the effects of stress, anxiety and arousal in sport and exercise. </a:t>
            </a:r>
            <a:endParaRPr lang="en-US" sz="1800"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160D3554-020B-1B44-9CA6-BA088AC6DA35}"/>
              </a:ext>
            </a:extLst>
          </p:cNvPr>
          <p:cNvSpPr txBox="1"/>
          <p:nvPr/>
        </p:nvSpPr>
        <p:spPr>
          <a:xfrm>
            <a:off x="352865" y="1523264"/>
            <a:ext cx="6856827" cy="4247317"/>
          </a:xfrm>
          <a:prstGeom prst="rect">
            <a:avLst/>
          </a:prstGeom>
          <a:noFill/>
        </p:spPr>
        <p:txBody>
          <a:bodyPr wrap="square" rtlCol="0">
            <a:spAutoFit/>
          </a:bodyPr>
          <a:lstStyle/>
          <a:p>
            <a:r>
              <a:rPr lang="en-US" sz="5400" dirty="0" smtClean="0">
                <a:solidFill>
                  <a:schemeClr val="accent1">
                    <a:lumMod val="75000"/>
                  </a:schemeClr>
                </a:solidFill>
                <a:latin typeface="Arial Rounded MT Bold" panose="020F0704030504030204" pitchFamily="34" charset="77"/>
              </a:rPr>
              <a:t>Title: </a:t>
            </a:r>
            <a:r>
              <a:rPr lang="en-US" sz="5400" dirty="0" smtClean="0">
                <a:solidFill>
                  <a:srgbClr val="002060"/>
                </a:solidFill>
                <a:latin typeface="Arial Rounded MT Bold" panose="020F0704030504030204" pitchFamily="34" charset="77"/>
              </a:rPr>
              <a:t>Methods of Controlling Stress, Anxiety and Arousal</a:t>
            </a:r>
          </a:p>
          <a:p>
            <a:endParaRPr lang="en-US" sz="5400" dirty="0"/>
          </a:p>
          <a:p>
            <a:r>
              <a:rPr lang="en-US" sz="5400" dirty="0">
                <a:solidFill>
                  <a:schemeClr val="accent1">
                    <a:lumMod val="75000"/>
                  </a:schemeClr>
                </a:solidFill>
                <a:latin typeface="Arial Rounded MT Bold" panose="020F0704030504030204" pitchFamily="34" charset="77"/>
              </a:rPr>
              <a:t>Date</a:t>
            </a:r>
            <a:r>
              <a:rPr lang="en-US" sz="5400" dirty="0" smtClean="0">
                <a:solidFill>
                  <a:srgbClr val="002060"/>
                </a:solidFill>
                <a:latin typeface="Arial Rounded MT Bold" panose="020F0704030504030204" pitchFamily="34" charset="77"/>
              </a:rPr>
              <a:t>: 11/11/2019</a:t>
            </a:r>
            <a:endParaRPr lang="en-US" sz="5400" dirty="0">
              <a:solidFill>
                <a:srgbClr val="002060"/>
              </a:solidFill>
              <a:latin typeface="Arial Rounded MT Bold" panose="020F0704030504030204" pitchFamily="34" charset="77"/>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720149" y="2168433"/>
            <a:ext cx="4075611" cy="2674620"/>
          </a:xfrm>
          <a:prstGeom prst="rect">
            <a:avLst/>
          </a:prstGeom>
        </p:spPr>
      </p:pic>
    </p:spTree>
    <p:extLst>
      <p:ext uri="{BB962C8B-B14F-4D97-AF65-F5344CB8AC3E}">
        <p14:creationId xmlns:p14="http://schemas.microsoft.com/office/powerpoint/2010/main" val="9701326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0934" y="410642"/>
            <a:ext cx="11403874" cy="646331"/>
          </a:xfrm>
          <a:prstGeom prst="rect">
            <a:avLst/>
          </a:prstGeom>
          <a:noFill/>
        </p:spPr>
        <p:txBody>
          <a:bodyPr wrap="square" rtlCol="0">
            <a:spAutoFit/>
          </a:bodyPr>
          <a:lstStyle/>
          <a:p>
            <a:r>
              <a:rPr lang="en-GB" sz="3600" u="sng" dirty="0" smtClean="0">
                <a:solidFill>
                  <a:srgbClr val="002060"/>
                </a:solidFill>
                <a:latin typeface="Arial Rounded MT Bold" panose="020F0704030504030204" pitchFamily="34" charset="0"/>
              </a:rPr>
              <a:t>Why?</a:t>
            </a:r>
            <a:endParaRPr lang="en-GB" sz="3600" dirty="0"/>
          </a:p>
        </p:txBody>
      </p:sp>
      <p:sp>
        <p:nvSpPr>
          <p:cNvPr id="4" name="TextBox 3"/>
          <p:cNvSpPr txBox="1"/>
          <p:nvPr/>
        </p:nvSpPr>
        <p:spPr>
          <a:xfrm>
            <a:off x="600934" y="2076995"/>
            <a:ext cx="10541726" cy="3046988"/>
          </a:xfrm>
          <a:prstGeom prst="rect">
            <a:avLst/>
          </a:prstGeom>
          <a:noFill/>
        </p:spPr>
        <p:txBody>
          <a:bodyPr wrap="square" rtlCol="0">
            <a:spAutoFit/>
          </a:bodyPr>
          <a:lstStyle/>
          <a:p>
            <a:r>
              <a:rPr lang="en-GB" sz="3200" dirty="0">
                <a:solidFill>
                  <a:srgbClr val="002060"/>
                </a:solidFill>
                <a:latin typeface="Arial Rounded MT Bold" panose="020F0704030504030204" pitchFamily="34" charset="0"/>
              </a:rPr>
              <a:t>T</a:t>
            </a:r>
            <a:r>
              <a:rPr lang="en-GB" sz="3200" dirty="0" smtClean="0">
                <a:solidFill>
                  <a:srgbClr val="002060"/>
                </a:solidFill>
                <a:latin typeface="Arial Rounded MT Bold" panose="020F0704030504030204" pitchFamily="34" charset="0"/>
              </a:rPr>
              <a:t>he best athletes are able to control their stress, anxiety and arousal to maintain optimum performance by “psyching themselves up” or by relaxing themselves if they are too stressed, anxious or aroused.</a:t>
            </a:r>
          </a:p>
          <a:p>
            <a:endParaRPr lang="en-GB" sz="32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99389208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0D33D-F564-C842-A36E-2E438FD487C9}"/>
              </a:ext>
            </a:extLst>
          </p:cNvPr>
          <p:cNvSpPr>
            <a:spLocks noGrp="1"/>
          </p:cNvSpPr>
          <p:nvPr>
            <p:ph type="title"/>
          </p:nvPr>
        </p:nvSpPr>
        <p:spPr>
          <a:xfrm>
            <a:off x="598357" y="215223"/>
            <a:ext cx="10515600" cy="1325563"/>
          </a:xfrm>
        </p:spPr>
        <p:txBody>
          <a:bodyPr>
            <a:normAutofit/>
          </a:bodyPr>
          <a:lstStyle/>
          <a:p>
            <a:r>
              <a:rPr lang="en-US" sz="4000" b="1" u="sng" dirty="0">
                <a:solidFill>
                  <a:srgbClr val="002060"/>
                </a:solidFill>
                <a:latin typeface="Arial Rounded MT Bold" panose="020F0704030504030204" pitchFamily="34" charset="77"/>
              </a:rPr>
              <a:t>Somatic or Cognitive?</a:t>
            </a:r>
          </a:p>
        </p:txBody>
      </p:sp>
      <p:sp>
        <p:nvSpPr>
          <p:cNvPr id="3" name="TextBox 2">
            <a:extLst>
              <a:ext uri="{FF2B5EF4-FFF2-40B4-BE49-F238E27FC236}">
                <a16:creationId xmlns:a16="http://schemas.microsoft.com/office/drawing/2014/main" id="{627FE793-57A8-E147-AF9A-00CFB3F72E01}"/>
              </a:ext>
            </a:extLst>
          </p:cNvPr>
          <p:cNvSpPr txBox="1"/>
          <p:nvPr/>
        </p:nvSpPr>
        <p:spPr>
          <a:xfrm>
            <a:off x="546784" y="1677399"/>
            <a:ext cx="10643016" cy="3970318"/>
          </a:xfrm>
          <a:prstGeom prst="rect">
            <a:avLst/>
          </a:prstGeom>
          <a:noFill/>
        </p:spPr>
        <p:txBody>
          <a:bodyPr wrap="square" rtlCol="0">
            <a:spAutoFit/>
          </a:bodyPr>
          <a:lstStyle/>
          <a:p>
            <a:r>
              <a:rPr lang="en-US" sz="2800" dirty="0">
                <a:solidFill>
                  <a:srgbClr val="002060"/>
                </a:solidFill>
                <a:latin typeface="Arial Rounded MT Bold" panose="020F0704030504030204" pitchFamily="34" charset="77"/>
              </a:rPr>
              <a:t>Just like with the symptoms of stress and anxiety, the methods of controlling stress, anxiety and arousal can be grouped into the following categories:</a:t>
            </a:r>
          </a:p>
          <a:p>
            <a:endParaRPr lang="en-US" sz="2800" dirty="0">
              <a:solidFill>
                <a:srgbClr val="002060"/>
              </a:solidFill>
              <a:latin typeface="Arial Rounded MT Bold" panose="020F0704030504030204" pitchFamily="34" charset="77"/>
            </a:endParaRPr>
          </a:p>
          <a:p>
            <a:r>
              <a:rPr lang="en-US" sz="2800" dirty="0">
                <a:solidFill>
                  <a:srgbClr val="FF0000"/>
                </a:solidFill>
                <a:latin typeface="Arial Rounded MT Bold" panose="020F0704030504030204" pitchFamily="34" charset="77"/>
              </a:rPr>
              <a:t>SOMATIC</a:t>
            </a:r>
            <a:r>
              <a:rPr lang="en-US" sz="2800" dirty="0">
                <a:solidFill>
                  <a:srgbClr val="002060"/>
                </a:solidFill>
                <a:latin typeface="Arial Rounded MT Bold" panose="020F0704030504030204" pitchFamily="34" charset="77"/>
              </a:rPr>
              <a:t> – Methods that aim to control stress, anxiety and arousal by physically effecting the body in some way.</a:t>
            </a:r>
          </a:p>
          <a:p>
            <a:endParaRPr lang="en-US" sz="2800" dirty="0">
              <a:solidFill>
                <a:srgbClr val="002060"/>
              </a:solidFill>
              <a:latin typeface="Arial Rounded MT Bold" panose="020F0704030504030204" pitchFamily="34" charset="77"/>
            </a:endParaRPr>
          </a:p>
          <a:p>
            <a:r>
              <a:rPr lang="en-US" sz="2800" dirty="0">
                <a:solidFill>
                  <a:srgbClr val="FF0000"/>
                </a:solidFill>
                <a:latin typeface="Arial Rounded MT Bold" panose="020F0704030504030204" pitchFamily="34" charset="77"/>
              </a:rPr>
              <a:t>COGNITIVE </a:t>
            </a:r>
            <a:r>
              <a:rPr lang="en-US" sz="2800" dirty="0">
                <a:solidFill>
                  <a:srgbClr val="002060"/>
                </a:solidFill>
                <a:latin typeface="Arial Rounded MT Bold" panose="020F0704030504030204" pitchFamily="34" charset="77"/>
              </a:rPr>
              <a:t>– Methods that aim to control stress, anxiety and arousal through altering the performer’s mental state.  </a:t>
            </a:r>
          </a:p>
        </p:txBody>
      </p:sp>
    </p:spTree>
    <p:extLst>
      <p:ext uri="{BB962C8B-B14F-4D97-AF65-F5344CB8AC3E}">
        <p14:creationId xmlns:p14="http://schemas.microsoft.com/office/powerpoint/2010/main" val="9177366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323" y="278255"/>
            <a:ext cx="6622869" cy="707886"/>
          </a:xfrm>
          <a:prstGeom prst="rect">
            <a:avLst/>
          </a:prstGeom>
          <a:noFill/>
        </p:spPr>
        <p:txBody>
          <a:bodyPr wrap="square" rtlCol="0">
            <a:spAutoFit/>
          </a:bodyPr>
          <a:lstStyle/>
          <a:p>
            <a:r>
              <a:rPr lang="en-GB" sz="4000" u="sng" dirty="0" smtClean="0">
                <a:solidFill>
                  <a:srgbClr val="002060"/>
                </a:solidFill>
                <a:latin typeface="Arial Rounded MT Bold" panose="020F0704030504030204" pitchFamily="34" charset="0"/>
              </a:rPr>
              <a:t>Causes of Stress</a:t>
            </a:r>
            <a:endParaRPr lang="en-GB" dirty="0"/>
          </a:p>
        </p:txBody>
      </p:sp>
      <p:sp>
        <p:nvSpPr>
          <p:cNvPr id="3" name="TextBox 2"/>
          <p:cNvSpPr txBox="1"/>
          <p:nvPr/>
        </p:nvSpPr>
        <p:spPr>
          <a:xfrm>
            <a:off x="7373256" y="209578"/>
            <a:ext cx="4354286" cy="1077218"/>
          </a:xfrm>
          <a:prstGeom prst="rect">
            <a:avLst/>
          </a:prstGeom>
          <a:solidFill>
            <a:srgbClr val="FFFF00"/>
          </a:solidFill>
        </p:spPr>
        <p:txBody>
          <a:bodyPr wrap="square" rtlCol="0">
            <a:spAutoFit/>
          </a:bodyPr>
          <a:lstStyle/>
          <a:p>
            <a:pPr algn="ctr"/>
            <a:r>
              <a:rPr lang="en-GB" sz="3200" b="1" dirty="0" smtClean="0"/>
              <a:t>The causes of stress are called STRESSORS.</a:t>
            </a:r>
            <a:endParaRPr lang="en-GB" sz="3200" b="1" dirty="0"/>
          </a:p>
        </p:txBody>
      </p:sp>
      <p:sp>
        <p:nvSpPr>
          <p:cNvPr id="4" name="TextBox 3"/>
          <p:cNvSpPr txBox="1"/>
          <p:nvPr/>
        </p:nvSpPr>
        <p:spPr>
          <a:xfrm>
            <a:off x="392323" y="1553029"/>
            <a:ext cx="10784114" cy="1077218"/>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Stress can be very personal and range from person to person but common stressors in sport could be…</a:t>
            </a:r>
            <a:endParaRPr lang="en-GB" sz="3200" dirty="0">
              <a:solidFill>
                <a:srgbClr val="002060"/>
              </a:solidFill>
              <a:latin typeface="Arial Rounded MT Bold" panose="020F070403050403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3853" y="2896480"/>
            <a:ext cx="2340864" cy="131673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47027" y="2896480"/>
            <a:ext cx="3026229" cy="1702254"/>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35566" y="2896480"/>
            <a:ext cx="2834854" cy="177326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92323" y="4811732"/>
            <a:ext cx="3043208" cy="1694686"/>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40941" y="4973275"/>
            <a:ext cx="2438400" cy="13716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12208" y="4808246"/>
            <a:ext cx="2264229" cy="1698172"/>
          </a:xfrm>
          <a:prstGeom prst="rect">
            <a:avLst/>
          </a:prstGeom>
        </p:spPr>
      </p:pic>
    </p:spTree>
    <p:extLst>
      <p:ext uri="{BB962C8B-B14F-4D97-AF65-F5344CB8AC3E}">
        <p14:creationId xmlns:p14="http://schemas.microsoft.com/office/powerpoint/2010/main" val="29479181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84EDA0AF-10B1-114B-BA86-8B0925A82212}"/>
              </a:ext>
            </a:extLst>
          </p:cNvPr>
          <p:cNvSpPr>
            <a:spLocks noGrp="1"/>
          </p:cNvSpPr>
          <p:nvPr>
            <p:ph type="title"/>
          </p:nvPr>
        </p:nvSpPr>
        <p:spPr>
          <a:xfrm>
            <a:off x="553386" y="170253"/>
            <a:ext cx="10515600" cy="1325563"/>
          </a:xfrm>
        </p:spPr>
        <p:txBody>
          <a:bodyPr>
            <a:normAutofit/>
          </a:bodyPr>
          <a:lstStyle/>
          <a:p>
            <a:r>
              <a:rPr lang="en-US" sz="4000" b="1" u="sng" dirty="0">
                <a:solidFill>
                  <a:srgbClr val="002060"/>
                </a:solidFill>
                <a:latin typeface="Arial Rounded MT Bold" panose="020F0704030504030204" pitchFamily="34" charset="77"/>
              </a:rPr>
              <a:t>Somatic or Cognitive?</a:t>
            </a:r>
          </a:p>
        </p:txBody>
      </p:sp>
      <p:graphicFrame>
        <p:nvGraphicFramePr>
          <p:cNvPr id="4" name="Table 3">
            <a:extLst>
              <a:ext uri="{FF2B5EF4-FFF2-40B4-BE49-F238E27FC236}">
                <a16:creationId xmlns:a16="http://schemas.microsoft.com/office/drawing/2014/main" id="{46FA9C88-6A78-A446-A48A-9EC9A6D210A4}"/>
              </a:ext>
            </a:extLst>
          </p:cNvPr>
          <p:cNvGraphicFramePr>
            <a:graphicFrameLocks noGrp="1"/>
          </p:cNvGraphicFramePr>
          <p:nvPr>
            <p:extLst/>
          </p:nvPr>
        </p:nvGraphicFramePr>
        <p:xfrm>
          <a:off x="570875" y="1337715"/>
          <a:ext cx="10822900" cy="1142354"/>
        </p:xfrm>
        <a:graphic>
          <a:graphicData uri="http://schemas.openxmlformats.org/drawingml/2006/table">
            <a:tbl>
              <a:tblPr firstRow="1" bandRow="1">
                <a:tableStyleId>{5C22544A-7EE6-4342-B048-85BDC9FD1C3A}</a:tableStyleId>
              </a:tblPr>
              <a:tblGrid>
                <a:gridCol w="5411450">
                  <a:extLst>
                    <a:ext uri="{9D8B030D-6E8A-4147-A177-3AD203B41FA5}">
                      <a16:colId xmlns:a16="http://schemas.microsoft.com/office/drawing/2014/main" val="2228065353"/>
                    </a:ext>
                  </a:extLst>
                </a:gridCol>
                <a:gridCol w="5411450">
                  <a:extLst>
                    <a:ext uri="{9D8B030D-6E8A-4147-A177-3AD203B41FA5}">
                      <a16:colId xmlns:a16="http://schemas.microsoft.com/office/drawing/2014/main" val="71372670"/>
                    </a:ext>
                  </a:extLst>
                </a:gridCol>
              </a:tblGrid>
              <a:tr h="275967">
                <a:tc>
                  <a:txBody>
                    <a:bodyPr/>
                    <a:lstStyle/>
                    <a:p>
                      <a:pPr algn="ctr"/>
                      <a:r>
                        <a:rPr lang="en-US" dirty="0"/>
                        <a:t>Somatic Control</a:t>
                      </a:r>
                    </a:p>
                  </a:txBody>
                  <a:tcPr/>
                </a:tc>
                <a:tc>
                  <a:txBody>
                    <a:bodyPr/>
                    <a:lstStyle/>
                    <a:p>
                      <a:pPr algn="ctr"/>
                      <a:r>
                        <a:rPr lang="en-US" dirty="0"/>
                        <a:t>Cognitive Control</a:t>
                      </a:r>
                    </a:p>
                  </a:txBody>
                  <a:tcPr/>
                </a:tc>
                <a:extLst>
                  <a:ext uri="{0D108BD9-81ED-4DB2-BD59-A6C34878D82A}">
                    <a16:rowId xmlns:a16="http://schemas.microsoft.com/office/drawing/2014/main" val="3342798599"/>
                  </a:ext>
                </a:extLst>
              </a:tr>
              <a:tr h="776594">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949224787"/>
                  </a:ext>
                </a:extLst>
              </a:tr>
            </a:tbl>
          </a:graphicData>
        </a:graphic>
      </p:graphicFrame>
      <p:sp>
        <p:nvSpPr>
          <p:cNvPr id="5" name="TextBox 4">
            <a:extLst>
              <a:ext uri="{FF2B5EF4-FFF2-40B4-BE49-F238E27FC236}">
                <a16:creationId xmlns:a16="http://schemas.microsoft.com/office/drawing/2014/main" id="{B2F55221-21FD-1E40-8BBC-A4D4CB984257}"/>
              </a:ext>
            </a:extLst>
          </p:cNvPr>
          <p:cNvSpPr txBox="1"/>
          <p:nvPr/>
        </p:nvSpPr>
        <p:spPr>
          <a:xfrm>
            <a:off x="838984" y="3664739"/>
            <a:ext cx="2728210"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Imagery</a:t>
            </a:r>
            <a:r>
              <a:rPr lang="en-US" dirty="0"/>
              <a:t> </a:t>
            </a:r>
          </a:p>
        </p:txBody>
      </p:sp>
      <p:sp>
        <p:nvSpPr>
          <p:cNvPr id="7" name="TextBox 6">
            <a:extLst>
              <a:ext uri="{FF2B5EF4-FFF2-40B4-BE49-F238E27FC236}">
                <a16:creationId xmlns:a16="http://schemas.microsoft.com/office/drawing/2014/main" id="{4EDDF99C-E897-2642-A35D-A8A27B2E3B5F}"/>
              </a:ext>
            </a:extLst>
          </p:cNvPr>
          <p:cNvSpPr txBox="1"/>
          <p:nvPr/>
        </p:nvSpPr>
        <p:spPr>
          <a:xfrm>
            <a:off x="3254115" y="4074453"/>
            <a:ext cx="2728210" cy="461665"/>
          </a:xfrm>
          <a:prstGeom prst="rect">
            <a:avLst/>
          </a:prstGeom>
          <a:noFill/>
        </p:spPr>
        <p:txBody>
          <a:bodyPr wrap="square" rtlCol="0">
            <a:spAutoFit/>
          </a:bodyPr>
          <a:lstStyle/>
          <a:p>
            <a:r>
              <a:rPr lang="en-US" sz="2400" dirty="0" err="1">
                <a:solidFill>
                  <a:srgbClr val="002060"/>
                </a:solidFill>
                <a:latin typeface="Arial Rounded MT Bold" panose="020F0704030504030204" pitchFamily="34" charset="77"/>
              </a:rPr>
              <a:t>Visualisation</a:t>
            </a:r>
            <a:r>
              <a:rPr lang="en-US" dirty="0"/>
              <a:t>  </a:t>
            </a:r>
          </a:p>
        </p:txBody>
      </p:sp>
      <p:sp>
        <p:nvSpPr>
          <p:cNvPr id="8" name="TextBox 7">
            <a:extLst>
              <a:ext uri="{FF2B5EF4-FFF2-40B4-BE49-F238E27FC236}">
                <a16:creationId xmlns:a16="http://schemas.microsoft.com/office/drawing/2014/main" id="{EBB4E1E5-0719-F845-81CB-E4D232EE9B55}"/>
              </a:ext>
            </a:extLst>
          </p:cNvPr>
          <p:cNvSpPr txBox="1"/>
          <p:nvPr/>
        </p:nvSpPr>
        <p:spPr>
          <a:xfrm>
            <a:off x="713282" y="6038848"/>
            <a:ext cx="3904938"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Attentional Control </a:t>
            </a:r>
          </a:p>
        </p:txBody>
      </p:sp>
      <p:sp>
        <p:nvSpPr>
          <p:cNvPr id="9" name="TextBox 8">
            <a:extLst>
              <a:ext uri="{FF2B5EF4-FFF2-40B4-BE49-F238E27FC236}">
                <a16:creationId xmlns:a16="http://schemas.microsoft.com/office/drawing/2014/main" id="{713404F8-C11E-D44C-BD97-10A74E3F9C2E}"/>
              </a:ext>
            </a:extLst>
          </p:cNvPr>
          <p:cNvSpPr txBox="1"/>
          <p:nvPr/>
        </p:nvSpPr>
        <p:spPr>
          <a:xfrm>
            <a:off x="8340776" y="4175542"/>
            <a:ext cx="2728210"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Cue </a:t>
            </a:r>
            <a:r>
              <a:rPr lang="en-US" sz="2400" dirty="0" err="1">
                <a:solidFill>
                  <a:srgbClr val="002060"/>
                </a:solidFill>
                <a:latin typeface="Arial Rounded MT Bold" panose="020F0704030504030204" pitchFamily="34" charset="77"/>
              </a:rPr>
              <a:t>Utilisation</a:t>
            </a:r>
            <a:r>
              <a:rPr lang="en-US" sz="2400" dirty="0">
                <a:solidFill>
                  <a:srgbClr val="002060"/>
                </a:solidFill>
                <a:latin typeface="Arial Rounded MT Bold" panose="020F0704030504030204" pitchFamily="34" charset="77"/>
              </a:rPr>
              <a:t>  </a:t>
            </a:r>
          </a:p>
        </p:txBody>
      </p:sp>
      <p:sp>
        <p:nvSpPr>
          <p:cNvPr id="10" name="TextBox 9">
            <a:extLst>
              <a:ext uri="{FF2B5EF4-FFF2-40B4-BE49-F238E27FC236}">
                <a16:creationId xmlns:a16="http://schemas.microsoft.com/office/drawing/2014/main" id="{54A1B334-A29B-084A-85D4-6ACFCA00E189}"/>
              </a:ext>
            </a:extLst>
          </p:cNvPr>
          <p:cNvSpPr txBox="1"/>
          <p:nvPr/>
        </p:nvSpPr>
        <p:spPr>
          <a:xfrm>
            <a:off x="5331253" y="4908266"/>
            <a:ext cx="4142282"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Thought-Stopping</a:t>
            </a:r>
          </a:p>
        </p:txBody>
      </p:sp>
      <p:sp>
        <p:nvSpPr>
          <p:cNvPr id="12" name="TextBox 11">
            <a:extLst>
              <a:ext uri="{FF2B5EF4-FFF2-40B4-BE49-F238E27FC236}">
                <a16:creationId xmlns:a16="http://schemas.microsoft.com/office/drawing/2014/main" id="{5D214762-C879-9848-BF50-DC57C20FAE4A}"/>
              </a:ext>
            </a:extLst>
          </p:cNvPr>
          <p:cNvSpPr txBox="1"/>
          <p:nvPr/>
        </p:nvSpPr>
        <p:spPr>
          <a:xfrm>
            <a:off x="2102709" y="2878210"/>
            <a:ext cx="2728210"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Self-Talk</a:t>
            </a:r>
          </a:p>
        </p:txBody>
      </p:sp>
      <p:sp>
        <p:nvSpPr>
          <p:cNvPr id="14" name="TextBox 13">
            <a:extLst>
              <a:ext uri="{FF2B5EF4-FFF2-40B4-BE49-F238E27FC236}">
                <a16:creationId xmlns:a16="http://schemas.microsoft.com/office/drawing/2014/main" id="{F7F9868B-A219-5042-B55C-1F387EEECAB9}"/>
              </a:ext>
            </a:extLst>
          </p:cNvPr>
          <p:cNvSpPr txBox="1"/>
          <p:nvPr/>
        </p:nvSpPr>
        <p:spPr>
          <a:xfrm>
            <a:off x="4618220" y="6038848"/>
            <a:ext cx="2728210" cy="461665"/>
          </a:xfrm>
          <a:prstGeom prst="rect">
            <a:avLst/>
          </a:prstGeom>
          <a:noFill/>
        </p:spPr>
        <p:txBody>
          <a:bodyPr wrap="square" rtlCol="0">
            <a:spAutoFit/>
          </a:bodyPr>
          <a:lstStyle/>
          <a:p>
            <a:r>
              <a:rPr lang="en-US" sz="2400" dirty="0" smtClean="0">
                <a:solidFill>
                  <a:srgbClr val="002060"/>
                </a:solidFill>
                <a:latin typeface="Arial Rounded MT Bold" panose="020F0704030504030204" pitchFamily="34" charset="77"/>
              </a:rPr>
              <a:t>Concentration</a:t>
            </a:r>
            <a:endParaRPr lang="en-US" sz="2400" dirty="0">
              <a:solidFill>
                <a:srgbClr val="002060"/>
              </a:solidFill>
              <a:latin typeface="Arial Rounded MT Bold" panose="020F0704030504030204" pitchFamily="34" charset="77"/>
            </a:endParaRPr>
          </a:p>
        </p:txBody>
      </p:sp>
      <p:sp>
        <p:nvSpPr>
          <p:cNvPr id="15" name="TextBox 14">
            <a:extLst>
              <a:ext uri="{FF2B5EF4-FFF2-40B4-BE49-F238E27FC236}">
                <a16:creationId xmlns:a16="http://schemas.microsoft.com/office/drawing/2014/main" id="{C88CFDFD-870F-774C-8A6D-9AD23CD63B40}"/>
              </a:ext>
            </a:extLst>
          </p:cNvPr>
          <p:cNvSpPr txBox="1"/>
          <p:nvPr/>
        </p:nvSpPr>
        <p:spPr>
          <a:xfrm>
            <a:off x="1021473" y="5054595"/>
            <a:ext cx="3660098" cy="461665"/>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Breathing Control</a:t>
            </a:r>
          </a:p>
        </p:txBody>
      </p:sp>
      <p:sp>
        <p:nvSpPr>
          <p:cNvPr id="16" name="TextBox 15">
            <a:extLst>
              <a:ext uri="{FF2B5EF4-FFF2-40B4-BE49-F238E27FC236}">
                <a16:creationId xmlns:a16="http://schemas.microsoft.com/office/drawing/2014/main" id="{A1D5FEF0-ECBD-9C40-97D3-F107F9E89256}"/>
              </a:ext>
            </a:extLst>
          </p:cNvPr>
          <p:cNvSpPr txBox="1"/>
          <p:nvPr/>
        </p:nvSpPr>
        <p:spPr>
          <a:xfrm>
            <a:off x="8416977" y="5561667"/>
            <a:ext cx="3775023" cy="830997"/>
          </a:xfrm>
          <a:prstGeom prst="rect">
            <a:avLst/>
          </a:prstGeom>
          <a:noFill/>
        </p:spPr>
        <p:txBody>
          <a:bodyPr wrap="square" rtlCol="0">
            <a:spAutoFit/>
          </a:bodyPr>
          <a:lstStyle/>
          <a:p>
            <a:r>
              <a:rPr lang="en-US" sz="2400" dirty="0">
                <a:solidFill>
                  <a:srgbClr val="002060"/>
                </a:solidFill>
                <a:latin typeface="Arial Rounded MT Bold" panose="020F0704030504030204" pitchFamily="34" charset="77"/>
              </a:rPr>
              <a:t>Progressive Muscular Relaxation </a:t>
            </a:r>
          </a:p>
        </p:txBody>
      </p:sp>
      <p:sp>
        <p:nvSpPr>
          <p:cNvPr id="13" name="TextBox 12">
            <a:extLst>
              <a:ext uri="{FF2B5EF4-FFF2-40B4-BE49-F238E27FC236}">
                <a16:creationId xmlns:a16="http://schemas.microsoft.com/office/drawing/2014/main" id="{54A1B334-A29B-084A-85D4-6ACFCA00E189}"/>
              </a:ext>
            </a:extLst>
          </p:cNvPr>
          <p:cNvSpPr txBox="1"/>
          <p:nvPr/>
        </p:nvSpPr>
        <p:spPr>
          <a:xfrm>
            <a:off x="5510244" y="3240641"/>
            <a:ext cx="4142282" cy="461665"/>
          </a:xfrm>
          <a:prstGeom prst="rect">
            <a:avLst/>
          </a:prstGeom>
          <a:noFill/>
        </p:spPr>
        <p:txBody>
          <a:bodyPr wrap="square" rtlCol="0">
            <a:spAutoFit/>
          </a:bodyPr>
          <a:lstStyle/>
          <a:p>
            <a:r>
              <a:rPr lang="en-US" sz="2400" dirty="0" smtClean="0">
                <a:solidFill>
                  <a:srgbClr val="002060"/>
                </a:solidFill>
                <a:latin typeface="Arial Rounded MT Bold" panose="020F0704030504030204" pitchFamily="34" charset="77"/>
              </a:rPr>
              <a:t>Positive Thinking</a:t>
            </a:r>
            <a:endParaRPr lang="en-US" sz="2400" dirty="0">
              <a:solidFill>
                <a:srgbClr val="002060"/>
              </a:solidFill>
              <a:latin typeface="Arial Rounded MT Bold" panose="020F0704030504030204" pitchFamily="34" charset="77"/>
            </a:endParaRPr>
          </a:p>
        </p:txBody>
      </p:sp>
      <p:sp>
        <p:nvSpPr>
          <p:cNvPr id="17" name="TextBox 16">
            <a:extLst>
              <a:ext uri="{FF2B5EF4-FFF2-40B4-BE49-F238E27FC236}">
                <a16:creationId xmlns:a16="http://schemas.microsoft.com/office/drawing/2014/main" id="{F7F9868B-A219-5042-B55C-1F387EEECAB9}"/>
              </a:ext>
            </a:extLst>
          </p:cNvPr>
          <p:cNvSpPr txBox="1"/>
          <p:nvPr/>
        </p:nvSpPr>
        <p:spPr>
          <a:xfrm>
            <a:off x="8845110" y="3207756"/>
            <a:ext cx="2728210" cy="461665"/>
          </a:xfrm>
          <a:prstGeom prst="rect">
            <a:avLst/>
          </a:prstGeom>
          <a:noFill/>
        </p:spPr>
        <p:txBody>
          <a:bodyPr wrap="square" rtlCol="0">
            <a:spAutoFit/>
          </a:bodyPr>
          <a:lstStyle/>
          <a:p>
            <a:r>
              <a:rPr lang="en-US" sz="2400" dirty="0" smtClean="0">
                <a:solidFill>
                  <a:srgbClr val="002060"/>
                </a:solidFill>
                <a:latin typeface="Arial Rounded MT Bold" panose="020F0704030504030204" pitchFamily="34" charset="77"/>
              </a:rPr>
              <a:t>Biofeedback</a:t>
            </a:r>
            <a:endParaRPr lang="en-US" sz="2400" dirty="0">
              <a:solidFill>
                <a:srgbClr val="002060"/>
              </a:solidFill>
              <a:latin typeface="Arial Rounded MT Bold" panose="020F0704030504030204" pitchFamily="34" charset="77"/>
            </a:endParaRPr>
          </a:p>
        </p:txBody>
      </p:sp>
    </p:spTree>
    <p:extLst>
      <p:ext uri="{BB962C8B-B14F-4D97-AF65-F5344CB8AC3E}">
        <p14:creationId xmlns:p14="http://schemas.microsoft.com/office/powerpoint/2010/main" val="124113316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053892140"/>
              </p:ext>
            </p:extLst>
          </p:nvPr>
        </p:nvGraphicFramePr>
        <p:xfrm>
          <a:off x="744581" y="1214849"/>
          <a:ext cx="10502538" cy="3855264"/>
        </p:xfrm>
        <a:graphic>
          <a:graphicData uri="http://schemas.openxmlformats.org/drawingml/2006/table">
            <a:tbl>
              <a:tblPr firstRow="1" bandRow="1">
                <a:tableStyleId>{5C22544A-7EE6-4342-B048-85BDC9FD1C3A}</a:tableStyleId>
              </a:tblPr>
              <a:tblGrid>
                <a:gridCol w="5251269">
                  <a:extLst>
                    <a:ext uri="{9D8B030D-6E8A-4147-A177-3AD203B41FA5}">
                      <a16:colId xmlns:a16="http://schemas.microsoft.com/office/drawing/2014/main" val="642647725"/>
                    </a:ext>
                  </a:extLst>
                </a:gridCol>
                <a:gridCol w="5251269">
                  <a:extLst>
                    <a:ext uri="{9D8B030D-6E8A-4147-A177-3AD203B41FA5}">
                      <a16:colId xmlns:a16="http://schemas.microsoft.com/office/drawing/2014/main" val="2138630741"/>
                    </a:ext>
                  </a:extLst>
                </a:gridCol>
              </a:tblGrid>
              <a:tr h="727080">
                <a:tc>
                  <a:txBody>
                    <a:bodyPr/>
                    <a:lstStyle/>
                    <a:p>
                      <a:pPr algn="ctr"/>
                      <a:r>
                        <a:rPr lang="en-GB" sz="2800" dirty="0" smtClean="0"/>
                        <a:t>Method</a:t>
                      </a:r>
                      <a:r>
                        <a:rPr lang="en-GB" sz="2800" baseline="0" dirty="0" smtClean="0"/>
                        <a:t> Used </a:t>
                      </a:r>
                      <a:endParaRPr lang="en-GB" sz="2800" dirty="0"/>
                    </a:p>
                  </a:txBody>
                  <a:tcPr/>
                </a:tc>
                <a:tc>
                  <a:txBody>
                    <a:bodyPr/>
                    <a:lstStyle/>
                    <a:p>
                      <a:pPr algn="ctr"/>
                      <a:r>
                        <a:rPr lang="en-GB" sz="2800" dirty="0" smtClean="0"/>
                        <a:t>Successful</a:t>
                      </a:r>
                      <a:r>
                        <a:rPr lang="en-GB" sz="2800" baseline="0" dirty="0" smtClean="0"/>
                        <a:t> Baskets</a:t>
                      </a:r>
                      <a:endParaRPr lang="en-GB" sz="2800" dirty="0"/>
                    </a:p>
                  </a:txBody>
                  <a:tcPr/>
                </a:tc>
                <a:extLst>
                  <a:ext uri="{0D108BD9-81ED-4DB2-BD59-A6C34878D82A}">
                    <a16:rowId xmlns:a16="http://schemas.microsoft.com/office/drawing/2014/main" val="3197818355"/>
                  </a:ext>
                </a:extLst>
              </a:tr>
              <a:tr h="782046">
                <a:tc>
                  <a:txBody>
                    <a:bodyPr/>
                    <a:lstStyle/>
                    <a:p>
                      <a:r>
                        <a:rPr lang="en-GB" b="1" dirty="0" smtClean="0"/>
                        <a:t>None</a:t>
                      </a:r>
                      <a:endParaRPr lang="en-GB" b="1" dirty="0"/>
                    </a:p>
                  </a:txBody>
                  <a:tcPr/>
                </a:tc>
                <a:tc>
                  <a:txBody>
                    <a:bodyPr/>
                    <a:lstStyle/>
                    <a:p>
                      <a:endParaRPr lang="en-GB"/>
                    </a:p>
                  </a:txBody>
                  <a:tcPr/>
                </a:tc>
                <a:extLst>
                  <a:ext uri="{0D108BD9-81ED-4DB2-BD59-A6C34878D82A}">
                    <a16:rowId xmlns:a16="http://schemas.microsoft.com/office/drawing/2014/main" val="3114714988"/>
                  </a:ext>
                </a:extLst>
              </a:tr>
              <a:tr h="782046">
                <a:tc>
                  <a:txBody>
                    <a:bodyPr/>
                    <a:lstStyle/>
                    <a:p>
                      <a:r>
                        <a:rPr lang="en-GB" b="1" dirty="0" smtClean="0"/>
                        <a:t>Imagery</a:t>
                      </a:r>
                      <a:endParaRPr lang="en-GB" b="1" dirty="0"/>
                    </a:p>
                  </a:txBody>
                  <a:tcPr/>
                </a:tc>
                <a:tc>
                  <a:txBody>
                    <a:bodyPr/>
                    <a:lstStyle/>
                    <a:p>
                      <a:endParaRPr lang="en-GB"/>
                    </a:p>
                  </a:txBody>
                  <a:tcPr/>
                </a:tc>
                <a:extLst>
                  <a:ext uri="{0D108BD9-81ED-4DB2-BD59-A6C34878D82A}">
                    <a16:rowId xmlns:a16="http://schemas.microsoft.com/office/drawing/2014/main" val="3184661550"/>
                  </a:ext>
                </a:extLst>
              </a:tr>
              <a:tr h="782046">
                <a:tc>
                  <a:txBody>
                    <a:bodyPr/>
                    <a:lstStyle/>
                    <a:p>
                      <a:r>
                        <a:rPr lang="en-GB" b="1" dirty="0" smtClean="0"/>
                        <a:t>Mental Rehearsal/Visualisation</a:t>
                      </a:r>
                      <a:endParaRPr lang="en-GB" b="1" dirty="0"/>
                    </a:p>
                  </a:txBody>
                  <a:tcPr/>
                </a:tc>
                <a:tc>
                  <a:txBody>
                    <a:bodyPr/>
                    <a:lstStyle/>
                    <a:p>
                      <a:endParaRPr lang="en-GB"/>
                    </a:p>
                  </a:txBody>
                  <a:tcPr/>
                </a:tc>
                <a:extLst>
                  <a:ext uri="{0D108BD9-81ED-4DB2-BD59-A6C34878D82A}">
                    <a16:rowId xmlns:a16="http://schemas.microsoft.com/office/drawing/2014/main" val="878539656"/>
                  </a:ext>
                </a:extLst>
              </a:tr>
              <a:tr h="782046">
                <a:tc>
                  <a:txBody>
                    <a:bodyPr/>
                    <a:lstStyle/>
                    <a:p>
                      <a:r>
                        <a:rPr lang="en-GB" b="1" dirty="0" smtClean="0"/>
                        <a:t>Positive Self-Talk</a:t>
                      </a:r>
                      <a:endParaRPr lang="en-GB" b="1" dirty="0"/>
                    </a:p>
                  </a:txBody>
                  <a:tcPr/>
                </a:tc>
                <a:tc>
                  <a:txBody>
                    <a:bodyPr/>
                    <a:lstStyle/>
                    <a:p>
                      <a:endParaRPr lang="en-GB" dirty="0"/>
                    </a:p>
                  </a:txBody>
                  <a:tcPr/>
                </a:tc>
                <a:extLst>
                  <a:ext uri="{0D108BD9-81ED-4DB2-BD59-A6C34878D82A}">
                    <a16:rowId xmlns:a16="http://schemas.microsoft.com/office/drawing/2014/main" val="3891082562"/>
                  </a:ext>
                </a:extLst>
              </a:tr>
            </a:tbl>
          </a:graphicData>
        </a:graphic>
      </p:graphicFrame>
    </p:spTree>
    <p:extLst>
      <p:ext uri="{BB962C8B-B14F-4D97-AF65-F5344CB8AC3E}">
        <p14:creationId xmlns:p14="http://schemas.microsoft.com/office/powerpoint/2010/main" val="204077210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FDDA14-F9EC-1B45-8A2F-8F8301B873C5}"/>
              </a:ext>
            </a:extLst>
          </p:cNvPr>
          <p:cNvSpPr txBox="1">
            <a:spLocks/>
          </p:cNvSpPr>
          <p:nvPr/>
        </p:nvSpPr>
        <p:spPr>
          <a:xfrm>
            <a:off x="443104" y="23755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Imagery and </a:t>
            </a:r>
            <a:r>
              <a:rPr lang="en-US" sz="3600" u="sng" dirty="0" err="1" smtClean="0">
                <a:solidFill>
                  <a:srgbClr val="002060"/>
                </a:solidFill>
                <a:latin typeface="Arial Rounded MT Bold" panose="020F0704030504030204" pitchFamily="34" charset="77"/>
              </a:rPr>
              <a:t>Visualisation</a:t>
            </a:r>
            <a:r>
              <a:rPr lang="en-US" sz="3600" u="sng" dirty="0" smtClean="0">
                <a:solidFill>
                  <a:srgbClr val="002060"/>
                </a:solidFill>
                <a:latin typeface="Arial Rounded MT Bold" panose="020F0704030504030204" pitchFamily="34" charset="77"/>
              </a:rPr>
              <a:t> </a:t>
            </a:r>
            <a:endParaRPr lang="en-US" sz="3600" u="sng" dirty="0">
              <a:solidFill>
                <a:srgbClr val="002060"/>
              </a:solidFill>
              <a:latin typeface="Arial Rounded MT Bold" panose="020F0704030504030204" pitchFamily="34" charset="77"/>
            </a:endParaRPr>
          </a:p>
        </p:txBody>
      </p:sp>
      <p:sp>
        <p:nvSpPr>
          <p:cNvPr id="3" name="Rectangle 2"/>
          <p:cNvSpPr/>
          <p:nvPr/>
        </p:nvSpPr>
        <p:spPr>
          <a:xfrm>
            <a:off x="7148996" y="450939"/>
            <a:ext cx="4948599" cy="369332"/>
          </a:xfrm>
          <a:prstGeom prst="rect">
            <a:avLst/>
          </a:prstGeom>
        </p:spPr>
        <p:txBody>
          <a:bodyPr wrap="none">
            <a:spAutoFit/>
          </a:bodyPr>
          <a:lstStyle/>
          <a:p>
            <a:r>
              <a:rPr lang="en-GB" dirty="0">
                <a:hlinkClick r:id="rId2"/>
              </a:rPr>
              <a:t>https://</a:t>
            </a:r>
            <a:r>
              <a:rPr lang="en-GB" dirty="0" smtClean="0">
                <a:hlinkClick r:id="rId2"/>
              </a:rPr>
              <a:t>www.youtube.com/watch?v=VHISQ6xIGZE</a:t>
            </a:r>
            <a:r>
              <a:rPr lang="en-GB" dirty="0" smtClean="0"/>
              <a:t> </a:t>
            </a:r>
            <a:endParaRPr lang="en-GB" dirty="0"/>
          </a:p>
        </p:txBody>
      </p:sp>
      <p:sp>
        <p:nvSpPr>
          <p:cNvPr id="4" name="TextBox 3"/>
          <p:cNvSpPr txBox="1"/>
          <p:nvPr/>
        </p:nvSpPr>
        <p:spPr>
          <a:xfrm>
            <a:off x="443104" y="954293"/>
            <a:ext cx="11143651" cy="1015663"/>
          </a:xfrm>
          <a:prstGeom prst="rect">
            <a:avLst/>
          </a:prstGeom>
          <a:noFill/>
        </p:spPr>
        <p:txBody>
          <a:bodyPr wrap="square" rtlCol="0">
            <a:spAutoFit/>
          </a:bodyPr>
          <a:lstStyle/>
          <a:p>
            <a:r>
              <a:rPr lang="en-GB" sz="2000" dirty="0" smtClean="0">
                <a:solidFill>
                  <a:srgbClr val="002060"/>
                </a:solidFill>
                <a:latin typeface="Arial Rounded MT Bold" panose="020F0704030504030204" pitchFamily="34" charset="0"/>
              </a:rPr>
              <a:t>Imagery and visualisation are going to be discussed as two separate methods, but the terms “imagery, visualisation and mental rehearsal” can all be used interchangeably to mean using the brain to create a form of mental image. </a:t>
            </a:r>
            <a:endParaRPr lang="en-GB" sz="2000" dirty="0">
              <a:solidFill>
                <a:srgbClr val="002060"/>
              </a:solidFill>
              <a:latin typeface="Arial Rounded MT Bold" panose="020F070403050403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1746412708"/>
              </p:ext>
            </p:extLst>
          </p:nvPr>
        </p:nvGraphicFramePr>
        <p:xfrm>
          <a:off x="652625" y="2103978"/>
          <a:ext cx="11038116" cy="4288065"/>
        </p:xfrm>
        <a:graphic>
          <a:graphicData uri="http://schemas.openxmlformats.org/drawingml/2006/table">
            <a:tbl>
              <a:tblPr firstRow="1" bandRow="1">
                <a:tableStyleId>{5C22544A-7EE6-4342-B048-85BDC9FD1C3A}</a:tableStyleId>
              </a:tblPr>
              <a:tblGrid>
                <a:gridCol w="5519058">
                  <a:extLst>
                    <a:ext uri="{9D8B030D-6E8A-4147-A177-3AD203B41FA5}">
                      <a16:colId xmlns:a16="http://schemas.microsoft.com/office/drawing/2014/main" val="1849767684"/>
                    </a:ext>
                  </a:extLst>
                </a:gridCol>
                <a:gridCol w="5519058">
                  <a:extLst>
                    <a:ext uri="{9D8B030D-6E8A-4147-A177-3AD203B41FA5}">
                      <a16:colId xmlns:a16="http://schemas.microsoft.com/office/drawing/2014/main" val="1640373852"/>
                    </a:ext>
                  </a:extLst>
                </a:gridCol>
              </a:tblGrid>
              <a:tr h="630465">
                <a:tc>
                  <a:txBody>
                    <a:bodyPr/>
                    <a:lstStyle/>
                    <a:p>
                      <a:pPr algn="ctr"/>
                      <a:r>
                        <a:rPr lang="en-GB" sz="2400" dirty="0" smtClean="0"/>
                        <a:t>IMAGERY</a:t>
                      </a:r>
                      <a:endParaRPr lang="en-GB" sz="2400" dirty="0"/>
                    </a:p>
                  </a:txBody>
                  <a:tcPr/>
                </a:tc>
                <a:tc>
                  <a:txBody>
                    <a:bodyPr/>
                    <a:lstStyle/>
                    <a:p>
                      <a:pPr algn="ctr"/>
                      <a:r>
                        <a:rPr lang="en-GB" sz="2400" dirty="0" smtClean="0"/>
                        <a:t>MENTAL</a:t>
                      </a:r>
                      <a:r>
                        <a:rPr lang="en-GB" sz="2400" baseline="0" dirty="0" smtClean="0"/>
                        <a:t> REHEARSAL/</a:t>
                      </a:r>
                      <a:r>
                        <a:rPr lang="en-GB" sz="2400" dirty="0" smtClean="0"/>
                        <a:t>VISUALISATION </a:t>
                      </a:r>
                      <a:endParaRPr lang="en-GB" sz="2400" dirty="0"/>
                    </a:p>
                  </a:txBody>
                  <a:tcPr/>
                </a:tc>
                <a:extLst>
                  <a:ext uri="{0D108BD9-81ED-4DB2-BD59-A6C34878D82A}">
                    <a16:rowId xmlns:a16="http://schemas.microsoft.com/office/drawing/2014/main" val="1331913331"/>
                  </a:ext>
                </a:extLst>
              </a:tr>
              <a:tr h="3281925">
                <a:tc>
                  <a:txBody>
                    <a:bodyPr/>
                    <a:lstStyle/>
                    <a:p>
                      <a:pPr marL="285750" indent="-285750">
                        <a:buFontTx/>
                        <a:buChar char="-"/>
                      </a:pPr>
                      <a:r>
                        <a:rPr lang="en-GB" b="1" dirty="0" smtClean="0"/>
                        <a:t>Works by attempting to </a:t>
                      </a:r>
                      <a:r>
                        <a:rPr lang="en-GB" b="1" baseline="0" dirty="0" smtClean="0"/>
                        <a:t>take performers from a stressful situation into a more relaxing one.</a:t>
                      </a:r>
                    </a:p>
                    <a:p>
                      <a:pPr marL="285750" indent="-285750">
                        <a:buFontTx/>
                        <a:buChar char="-"/>
                      </a:pPr>
                      <a:endParaRPr lang="en-GB" b="1" baseline="0" dirty="0" smtClean="0"/>
                    </a:p>
                    <a:p>
                      <a:pPr marL="285750" indent="-285750">
                        <a:buFontTx/>
                        <a:buChar char="-"/>
                      </a:pPr>
                      <a:r>
                        <a:rPr lang="en-GB" b="1" dirty="0" smtClean="0"/>
                        <a:t>Athletes use the mind to picture</a:t>
                      </a:r>
                      <a:r>
                        <a:rPr lang="en-GB" b="1" baseline="0" dirty="0" smtClean="0"/>
                        <a:t> a calm, relaxing scene which they can imagine themselves in as opposed to the stressful situation they may be in, in sport. This helps to relax the performer. </a:t>
                      </a:r>
                    </a:p>
                    <a:p>
                      <a:pPr marL="285750" indent="-285750">
                        <a:buFontTx/>
                        <a:buChar char="-"/>
                      </a:pPr>
                      <a:endParaRPr lang="en-GB" b="1" baseline="0" dirty="0" smtClean="0"/>
                    </a:p>
                    <a:p>
                      <a:pPr marL="285750" indent="-285750">
                        <a:buFontTx/>
                        <a:buChar char="-"/>
                      </a:pPr>
                      <a:r>
                        <a:rPr lang="en-GB" b="1" baseline="0" dirty="0" smtClean="0"/>
                        <a:t>Can also be used to “mentally practice” before an event. If negative things happen in performance that a performer has mentally rehearsed, they may be able to come up with a response better. </a:t>
                      </a:r>
                    </a:p>
                    <a:p>
                      <a:pPr marL="0" indent="0">
                        <a:buFontTx/>
                        <a:buNone/>
                      </a:pPr>
                      <a:endParaRPr lang="en-GB" baseline="0" dirty="0" smtClean="0"/>
                    </a:p>
                  </a:txBody>
                  <a:tcPr/>
                </a:tc>
                <a:tc>
                  <a:txBody>
                    <a:bodyPr/>
                    <a:lstStyle/>
                    <a:p>
                      <a:pPr marL="285750" indent="-285750">
                        <a:buFontTx/>
                        <a:buChar char="-"/>
                      </a:pPr>
                      <a:r>
                        <a:rPr lang="en-GB" b="1" dirty="0" smtClean="0"/>
                        <a:t>Aims to combat the negative effects of stress, anxiety and arousal by increasing an athlete’s confidence.</a:t>
                      </a:r>
                    </a:p>
                    <a:p>
                      <a:pPr marL="285750" indent="-285750">
                        <a:buFontTx/>
                        <a:buChar char="-"/>
                      </a:pPr>
                      <a:endParaRPr lang="en-GB" b="1" dirty="0" smtClean="0"/>
                    </a:p>
                    <a:p>
                      <a:pPr marL="285750" indent="-285750">
                        <a:buFontTx/>
                        <a:buChar char="-"/>
                      </a:pPr>
                      <a:r>
                        <a:rPr lang="en-GB" b="1" dirty="0" smtClean="0"/>
                        <a:t>Visualisation is more about an athlete creating</a:t>
                      </a:r>
                      <a:r>
                        <a:rPr lang="en-GB" b="1" baseline="0" dirty="0" smtClean="0"/>
                        <a:t> a mental image of what they want to happen in performance, such as a footballer visualising a free kick going in the goal before taking it. </a:t>
                      </a:r>
                    </a:p>
                    <a:p>
                      <a:pPr marL="285750" indent="-285750">
                        <a:buFontTx/>
                        <a:buChar char="-"/>
                      </a:pPr>
                      <a:endParaRPr lang="en-GB" b="1" baseline="0" dirty="0" smtClean="0"/>
                    </a:p>
                    <a:p>
                      <a:pPr marL="285750" indent="-285750">
                        <a:buFontTx/>
                        <a:buChar char="-"/>
                      </a:pPr>
                      <a:r>
                        <a:rPr lang="en-GB" b="1" baseline="0" dirty="0" smtClean="0"/>
                        <a:t>Allows them to see the skill before attempting it so they know exactly what they want it to look or feel like. </a:t>
                      </a:r>
                      <a:endParaRPr lang="en-GB" b="1" dirty="0"/>
                    </a:p>
                  </a:txBody>
                  <a:tcPr/>
                </a:tc>
                <a:extLst>
                  <a:ext uri="{0D108BD9-81ED-4DB2-BD59-A6C34878D82A}">
                    <a16:rowId xmlns:a16="http://schemas.microsoft.com/office/drawing/2014/main" val="2931058932"/>
                  </a:ext>
                </a:extLst>
              </a:tr>
            </a:tbl>
          </a:graphicData>
        </a:graphic>
      </p:graphicFrame>
    </p:spTree>
    <p:extLst>
      <p:ext uri="{BB962C8B-B14F-4D97-AF65-F5344CB8AC3E}">
        <p14:creationId xmlns:p14="http://schemas.microsoft.com/office/powerpoint/2010/main" val="68095828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568378" y="288237"/>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Positive Self-Talk </a:t>
            </a:r>
            <a:endParaRPr lang="en-US" sz="3600" u="sng"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80FD2EEA-A0A2-4E45-9231-811A0AA8A31B}"/>
              </a:ext>
            </a:extLst>
          </p:cNvPr>
          <p:cNvSpPr txBox="1"/>
          <p:nvPr/>
        </p:nvSpPr>
        <p:spPr>
          <a:xfrm>
            <a:off x="568378" y="1613800"/>
            <a:ext cx="10583055" cy="4093428"/>
          </a:xfrm>
          <a:prstGeom prst="rect">
            <a:avLst/>
          </a:prstGeom>
          <a:noFill/>
        </p:spPr>
        <p:txBody>
          <a:bodyPr wrap="square" rtlCol="0">
            <a:spAutoFit/>
          </a:bodyPr>
          <a:lstStyle/>
          <a:p>
            <a:r>
              <a:rPr lang="en-US" sz="2000" dirty="0" smtClean="0">
                <a:latin typeface="Arial Rounded MT Bold" panose="020F0704030504030204" pitchFamily="34" charset="0"/>
              </a:rPr>
              <a:t>- Self talk is when athletes physically talk to themselves out loud or in their head during performance to help build focus, confidence or relax themselves.</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 Positive self-talk is used by athletes to help them concentrate and take their mind off the causes of anxiety. </a:t>
            </a: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Can also be used as a form of self-motivation to “psyche” athletes up in order to combat the effects of low arousal. </a:t>
            </a:r>
            <a:endParaRPr lang="en-US" sz="2000" dirty="0">
              <a:latin typeface="Arial Rounded MT Bold" panose="020F0704030504030204" pitchFamily="34" charset="0"/>
            </a:endParaRPr>
          </a:p>
          <a:p>
            <a:endParaRPr lang="en-US" sz="2000" dirty="0" smtClean="0">
              <a:latin typeface="Arial Rounded MT Bold" panose="020F0704030504030204" pitchFamily="34" charset="0"/>
            </a:endParaRPr>
          </a:p>
          <a:p>
            <a:r>
              <a:rPr lang="en-US" sz="2000" dirty="0" smtClean="0">
                <a:latin typeface="Arial Rounded MT Bold" panose="020F0704030504030204" pitchFamily="34" charset="0"/>
              </a:rPr>
              <a:t>- It allows the athlete to focus on the positives in their performance and block out the negatives. The athlete can become more aware of things they are doing well and reduce the amount of time they spend thinking negatively.</a:t>
            </a:r>
            <a:endParaRPr lang="en-US" sz="2000" dirty="0">
              <a:latin typeface="Arial Rounded MT Bold" panose="020F0704030504030204" pitchFamily="34" charset="0"/>
            </a:endParaRPr>
          </a:p>
          <a:p>
            <a:endParaRPr lang="en-US" sz="2000" dirty="0">
              <a:latin typeface="Arial Rounded MT Bold" panose="020F0704030504030204" pitchFamily="34" charset="0"/>
            </a:endParaRPr>
          </a:p>
        </p:txBody>
      </p:sp>
      <p:sp>
        <p:nvSpPr>
          <p:cNvPr id="4" name="Rectangle 3"/>
          <p:cNvSpPr/>
          <p:nvPr/>
        </p:nvSpPr>
        <p:spPr>
          <a:xfrm>
            <a:off x="6051038" y="366933"/>
            <a:ext cx="5471819" cy="369332"/>
          </a:xfrm>
          <a:prstGeom prst="rect">
            <a:avLst/>
          </a:prstGeom>
        </p:spPr>
        <p:txBody>
          <a:bodyPr wrap="none">
            <a:spAutoFit/>
          </a:bodyPr>
          <a:lstStyle/>
          <a:p>
            <a:r>
              <a:rPr lang="en-GB" dirty="0">
                <a:hlinkClick r:id="rId2"/>
              </a:rPr>
              <a:t>https://</a:t>
            </a:r>
            <a:r>
              <a:rPr lang="en-GB" dirty="0" smtClean="0">
                <a:hlinkClick r:id="rId2"/>
              </a:rPr>
              <a:t>www.youtube.com/watch?v=BRJLfTIPpBE&amp;t=40s</a:t>
            </a:r>
            <a:r>
              <a:rPr lang="en-GB" dirty="0" smtClean="0"/>
              <a:t> </a:t>
            </a:r>
            <a:endParaRPr lang="en-GB" dirty="0"/>
          </a:p>
        </p:txBody>
      </p:sp>
    </p:spTree>
    <p:extLst>
      <p:ext uri="{BB962C8B-B14F-4D97-AF65-F5344CB8AC3E}">
        <p14:creationId xmlns:p14="http://schemas.microsoft.com/office/powerpoint/2010/main" val="284868866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568378" y="569626"/>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Biofeedback</a:t>
            </a:r>
            <a:endParaRPr lang="en-US" sz="3600" u="sng"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80FD2EEA-A0A2-4E45-9231-811A0AA8A31B}"/>
              </a:ext>
            </a:extLst>
          </p:cNvPr>
          <p:cNvSpPr txBox="1"/>
          <p:nvPr/>
        </p:nvSpPr>
        <p:spPr>
          <a:xfrm>
            <a:off x="568378" y="1553624"/>
            <a:ext cx="10759547" cy="4708981"/>
          </a:xfrm>
          <a:prstGeom prst="rect">
            <a:avLst/>
          </a:prstGeom>
          <a:noFill/>
        </p:spPr>
        <p:txBody>
          <a:bodyPr wrap="square" rtlCol="0">
            <a:spAutoFit/>
          </a:bodyPr>
          <a:lstStyle/>
          <a:p>
            <a:r>
              <a:rPr lang="en-US" sz="2000" dirty="0" smtClean="0">
                <a:latin typeface="Arial Rounded MT Bold" panose="020F0704030504030204" pitchFamily="34" charset="0"/>
              </a:rPr>
              <a:t>- Biofeedback is a somatic method which attempts to use data monitoring in order to combat the symptoms of somatic anxiety. </a:t>
            </a:r>
          </a:p>
          <a:p>
            <a:pPr marL="342900" indent="-342900">
              <a:buFontTx/>
              <a:buChar char="-"/>
            </a:pPr>
            <a:endParaRPr lang="en-US" sz="2000" dirty="0">
              <a:latin typeface="Arial Rounded MT Bold" panose="020F0704030504030204" pitchFamily="34" charset="0"/>
            </a:endParaRPr>
          </a:p>
          <a:p>
            <a:r>
              <a:rPr lang="en-US" sz="2000" dirty="0" smtClean="0">
                <a:latin typeface="Arial Rounded MT Bold" panose="020F0704030504030204" pitchFamily="34" charset="0"/>
              </a:rPr>
              <a:t>- Athletes can use equipment such as heart rate monitors to collect data on a range of anxiety symptoms such as heart rate, blood pressure, breathing rate, muscle tension and sweat production. </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 Athletes are therefore able to see which symptoms they struggle with the most and through being monitored during performance, can even explore in which situations their somatic anxiety are worst. </a:t>
            </a:r>
          </a:p>
          <a:p>
            <a:endParaRPr lang="en-US" sz="2000" dirty="0">
              <a:latin typeface="Arial Rounded MT Bold" panose="020F0704030504030204" pitchFamily="34" charset="0"/>
            </a:endParaRPr>
          </a:p>
          <a:p>
            <a:r>
              <a:rPr lang="en-US" sz="2000" dirty="0" smtClean="0">
                <a:latin typeface="Arial Rounded MT Bold" panose="020F0704030504030204" pitchFamily="34" charset="0"/>
              </a:rPr>
              <a:t>- They can also use these pieces of equipment whilst attempting to control their anxiety to measure which methods work best for them and whether the methods are having any impact. </a:t>
            </a:r>
            <a:endParaRPr lang="en-US" sz="2000" dirty="0">
              <a:latin typeface="Arial Rounded MT Bold" panose="020F0704030504030204" pitchFamily="34" charset="0"/>
            </a:endParaRPr>
          </a:p>
          <a:p>
            <a:endParaRPr lang="en-US" sz="2000" dirty="0">
              <a:latin typeface="Arial Rounded MT Bold" panose="020F0704030504030204" pitchFamily="34" charset="0"/>
            </a:endParaRPr>
          </a:p>
        </p:txBody>
      </p:sp>
    </p:spTree>
    <p:extLst>
      <p:ext uri="{BB962C8B-B14F-4D97-AF65-F5344CB8AC3E}">
        <p14:creationId xmlns:p14="http://schemas.microsoft.com/office/powerpoint/2010/main" val="189499131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529189" y="44570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Progressive Muscular Relaxation </a:t>
            </a:r>
            <a:endParaRPr lang="en-US" sz="3600" u="sng"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80FD2EEA-A0A2-4E45-9231-811A0AA8A31B}"/>
              </a:ext>
            </a:extLst>
          </p:cNvPr>
          <p:cNvSpPr txBox="1"/>
          <p:nvPr/>
        </p:nvSpPr>
        <p:spPr>
          <a:xfrm>
            <a:off x="529189" y="1984698"/>
            <a:ext cx="10759547" cy="3785652"/>
          </a:xfrm>
          <a:prstGeom prst="rect">
            <a:avLst/>
          </a:prstGeom>
          <a:noFill/>
        </p:spPr>
        <p:txBody>
          <a:bodyPr wrap="square" rtlCol="0">
            <a:spAutoFit/>
          </a:bodyPr>
          <a:lstStyle/>
          <a:p>
            <a:pPr marL="342900" indent="-342900">
              <a:buFontTx/>
              <a:buChar char="-"/>
            </a:pPr>
            <a:r>
              <a:rPr lang="en-US" sz="2200" dirty="0" smtClean="0">
                <a:latin typeface="Arial Rounded MT Bold" panose="020F0704030504030204" pitchFamily="34" charset="0"/>
              </a:rPr>
              <a:t>Progressive muscular relaxation is a somatic method that aims to reduce tension in the body’s muscles. Athletes would usually engage in PMR just before competing.</a:t>
            </a:r>
          </a:p>
          <a:p>
            <a:pPr marL="342900" indent="-342900">
              <a:buFontTx/>
              <a:buChar char="-"/>
            </a:pPr>
            <a:endParaRPr lang="en-US" sz="2200" dirty="0">
              <a:latin typeface="Arial Rounded MT Bold" panose="020F0704030504030204" pitchFamily="34" charset="0"/>
            </a:endParaRPr>
          </a:p>
          <a:p>
            <a:pPr marL="342900" indent="-342900">
              <a:buFontTx/>
              <a:buChar char="-"/>
            </a:pPr>
            <a:r>
              <a:rPr lang="en-US" sz="2200" dirty="0" smtClean="0">
                <a:latin typeface="Arial Rounded MT Bold" panose="020F0704030504030204" pitchFamily="34" charset="0"/>
              </a:rPr>
              <a:t>PMR involves voluntarily tensing the muscles so that they are as tense as possible before relaxing them. </a:t>
            </a:r>
          </a:p>
          <a:p>
            <a:pPr marL="342900" indent="-342900">
              <a:buFontTx/>
              <a:buChar char="-"/>
            </a:pPr>
            <a:endParaRPr lang="en-US" sz="2200" dirty="0">
              <a:latin typeface="Arial Rounded MT Bold" panose="020F0704030504030204" pitchFamily="34" charset="0"/>
            </a:endParaRPr>
          </a:p>
          <a:p>
            <a:pPr marL="342900" indent="-342900">
              <a:buFontTx/>
              <a:buChar char="-"/>
            </a:pPr>
            <a:r>
              <a:rPr lang="en-US" sz="2200" dirty="0" smtClean="0">
                <a:latin typeface="Arial Rounded MT Bold" panose="020F0704030504030204" pitchFamily="34" charset="0"/>
              </a:rPr>
              <a:t>As well as relaxing the whole body, PMR allows athlete’s to have a greater understanding of when muscular tension is occurring during performance as they know what it feels like. </a:t>
            </a:r>
            <a:endParaRPr lang="en-US" sz="2200" dirty="0">
              <a:latin typeface="Arial Rounded MT Bold" panose="020F0704030504030204" pitchFamily="34" charset="0"/>
            </a:endParaRPr>
          </a:p>
          <a:p>
            <a:endParaRPr lang="en-US" sz="2000" dirty="0">
              <a:latin typeface="Arial Rounded MT Bold" panose="020F0704030504030204" pitchFamily="34" charset="0"/>
            </a:endParaRPr>
          </a:p>
        </p:txBody>
      </p:sp>
      <p:sp>
        <p:nvSpPr>
          <p:cNvPr id="4" name="Rectangle 3"/>
          <p:cNvSpPr/>
          <p:nvPr/>
        </p:nvSpPr>
        <p:spPr>
          <a:xfrm>
            <a:off x="8504726" y="445700"/>
            <a:ext cx="3095091" cy="646331"/>
          </a:xfrm>
          <a:prstGeom prst="rect">
            <a:avLst/>
          </a:prstGeom>
        </p:spPr>
        <p:txBody>
          <a:bodyPr wrap="square">
            <a:spAutoFit/>
          </a:bodyPr>
          <a:lstStyle/>
          <a:p>
            <a:r>
              <a:rPr lang="en-GB" dirty="0">
                <a:hlinkClick r:id="rId2"/>
              </a:rPr>
              <a:t>https://www.youtube.com/watch?v=2qKTgB__</a:t>
            </a:r>
            <a:r>
              <a:rPr lang="en-GB" dirty="0" smtClean="0">
                <a:hlinkClick r:id="rId2"/>
              </a:rPr>
              <a:t>BTA</a:t>
            </a:r>
            <a:r>
              <a:rPr lang="en-GB" dirty="0" smtClean="0"/>
              <a:t> </a:t>
            </a:r>
            <a:endParaRPr lang="en-GB" dirty="0"/>
          </a:p>
        </p:txBody>
      </p:sp>
    </p:spTree>
    <p:extLst>
      <p:ext uri="{BB962C8B-B14F-4D97-AF65-F5344CB8AC3E}">
        <p14:creationId xmlns:p14="http://schemas.microsoft.com/office/powerpoint/2010/main" val="117154539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359372" y="42925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Thought Stopping</a:t>
            </a:r>
            <a:endParaRPr lang="en-US" sz="3600" u="sng" dirty="0">
              <a:solidFill>
                <a:srgbClr val="002060"/>
              </a:solidFill>
              <a:latin typeface="Arial Rounded MT Bold" panose="020F0704030504030204" pitchFamily="34" charset="77"/>
            </a:endParaRPr>
          </a:p>
        </p:txBody>
      </p:sp>
      <p:sp>
        <p:nvSpPr>
          <p:cNvPr id="3" name="TextBox 2">
            <a:extLst>
              <a:ext uri="{FF2B5EF4-FFF2-40B4-BE49-F238E27FC236}">
                <a16:creationId xmlns:a16="http://schemas.microsoft.com/office/drawing/2014/main" id="{80FD2EEA-A0A2-4E45-9231-811A0AA8A31B}"/>
              </a:ext>
            </a:extLst>
          </p:cNvPr>
          <p:cNvSpPr txBox="1"/>
          <p:nvPr/>
        </p:nvSpPr>
        <p:spPr>
          <a:xfrm>
            <a:off x="620629" y="1871291"/>
            <a:ext cx="10759547" cy="3477875"/>
          </a:xfrm>
          <a:prstGeom prst="rect">
            <a:avLst/>
          </a:prstGeom>
          <a:noFill/>
        </p:spPr>
        <p:txBody>
          <a:bodyPr wrap="square" rtlCol="0">
            <a:spAutoFit/>
          </a:bodyPr>
          <a:lstStyle/>
          <a:p>
            <a:pPr marL="342900" indent="-342900">
              <a:buFontTx/>
              <a:buChar char="-"/>
            </a:pPr>
            <a:r>
              <a:rPr lang="en-US" sz="2200" dirty="0" smtClean="0">
                <a:latin typeface="Arial Rounded MT Bold" panose="020F0704030504030204" pitchFamily="34" charset="0"/>
              </a:rPr>
              <a:t>Thought stopping is a cognitive method that aims to condition the mind to prevent or block negative anxiety-causing thoughts.</a:t>
            </a:r>
          </a:p>
          <a:p>
            <a:pPr marL="342900" indent="-342900">
              <a:buFontTx/>
              <a:buChar char="-"/>
            </a:pPr>
            <a:endParaRPr lang="en-US" sz="2200" dirty="0">
              <a:latin typeface="Arial Rounded MT Bold" panose="020F0704030504030204" pitchFamily="34" charset="0"/>
            </a:endParaRPr>
          </a:p>
          <a:p>
            <a:pPr marL="342900" indent="-342900">
              <a:buFontTx/>
              <a:buChar char="-"/>
            </a:pPr>
            <a:r>
              <a:rPr lang="en-US" sz="2200" dirty="0" smtClean="0">
                <a:latin typeface="Arial Rounded MT Bold" panose="020F0704030504030204" pitchFamily="34" charset="0"/>
              </a:rPr>
              <a:t>This technique can help create a sharp refocus of attention to block an unwanted thought before it disrupts performance or creates anxiety. </a:t>
            </a:r>
          </a:p>
          <a:p>
            <a:pPr marL="342900" indent="-342900">
              <a:buFontTx/>
              <a:buChar char="-"/>
            </a:pPr>
            <a:endParaRPr lang="en-US" sz="2200" dirty="0">
              <a:latin typeface="Arial Rounded MT Bold" panose="020F0704030504030204" pitchFamily="34" charset="0"/>
            </a:endParaRPr>
          </a:p>
          <a:p>
            <a:pPr marL="342900" indent="-342900">
              <a:buFontTx/>
              <a:buChar char="-"/>
            </a:pPr>
            <a:r>
              <a:rPr lang="en-US" sz="2200" dirty="0" smtClean="0">
                <a:latin typeface="Arial Rounded MT Bold" panose="020F0704030504030204" pitchFamily="34" charset="0"/>
              </a:rPr>
              <a:t>In practice, athletes may use a simple physical or mental “action” as a means of switching attention into a controlled, mental state as opposed to experiencing a negative thought such as clenching a fist or imagining a “red stop sign”. </a:t>
            </a:r>
            <a:endParaRPr lang="en-US" sz="2200" dirty="0">
              <a:latin typeface="Arial Rounded MT Bold" panose="020F0704030504030204" pitchFamily="34" charset="0"/>
            </a:endParaRPr>
          </a:p>
        </p:txBody>
      </p:sp>
      <p:sp>
        <p:nvSpPr>
          <p:cNvPr id="5" name="Rectangle 4"/>
          <p:cNvSpPr/>
          <p:nvPr/>
        </p:nvSpPr>
        <p:spPr>
          <a:xfrm>
            <a:off x="6102031" y="545728"/>
            <a:ext cx="5078442" cy="369332"/>
          </a:xfrm>
          <a:prstGeom prst="rect">
            <a:avLst/>
          </a:prstGeom>
        </p:spPr>
        <p:txBody>
          <a:bodyPr wrap="none">
            <a:spAutoFit/>
          </a:bodyPr>
          <a:lstStyle/>
          <a:p>
            <a:r>
              <a:rPr lang="en-GB" dirty="0">
                <a:hlinkClick r:id="rId2"/>
              </a:rPr>
              <a:t>https://</a:t>
            </a:r>
            <a:r>
              <a:rPr lang="en-GB" dirty="0" smtClean="0">
                <a:hlinkClick r:id="rId2"/>
              </a:rPr>
              <a:t>www.youtube.com/watch?v=qbDx4UaauFw</a:t>
            </a:r>
            <a:r>
              <a:rPr lang="en-GB" dirty="0" smtClean="0"/>
              <a:t> </a:t>
            </a:r>
            <a:endParaRPr lang="en-GB" dirty="0"/>
          </a:p>
        </p:txBody>
      </p:sp>
    </p:spTree>
    <p:extLst>
      <p:ext uri="{BB962C8B-B14F-4D97-AF65-F5344CB8AC3E}">
        <p14:creationId xmlns:p14="http://schemas.microsoft.com/office/powerpoint/2010/main" val="104736660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659818" y="481501"/>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Deep Breathing and Centering</a:t>
            </a:r>
            <a:endParaRPr lang="en-US" sz="3600" u="sng" dirty="0">
              <a:solidFill>
                <a:srgbClr val="002060"/>
              </a:solidFill>
              <a:latin typeface="Arial Rounded MT Bold" panose="020F0704030504030204" pitchFamily="34" charset="77"/>
            </a:endParaRPr>
          </a:p>
        </p:txBody>
      </p:sp>
      <p:sp>
        <p:nvSpPr>
          <p:cNvPr id="4" name="TextBox 3"/>
          <p:cNvSpPr txBox="1"/>
          <p:nvPr/>
        </p:nvSpPr>
        <p:spPr>
          <a:xfrm>
            <a:off x="659818" y="1489166"/>
            <a:ext cx="10848559" cy="4708981"/>
          </a:xfrm>
          <a:prstGeom prst="rect">
            <a:avLst/>
          </a:prstGeom>
          <a:noFill/>
        </p:spPr>
        <p:txBody>
          <a:bodyPr wrap="square" rtlCol="0">
            <a:spAutoFit/>
          </a:bodyPr>
          <a:lstStyle/>
          <a:p>
            <a:pPr marL="285750" indent="-285750">
              <a:buFontTx/>
              <a:buChar char="-"/>
            </a:pPr>
            <a:r>
              <a:rPr lang="en-GB" sz="2000" dirty="0" smtClean="0">
                <a:latin typeface="Arial Rounded MT Bold" panose="020F0704030504030204" pitchFamily="34" charset="0"/>
              </a:rPr>
              <a:t>Breathing control helps an athlete concentrate on slow, deep breathing and helps an athlete disengage from distracting thoughts.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It works somatically by attempting to control two of the symptoms of stress and anxiety, heart rate and breathing rate.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Similarly, </a:t>
            </a:r>
            <a:r>
              <a:rPr lang="en-GB" sz="2000" dirty="0" err="1" smtClean="0">
                <a:latin typeface="Arial Rounded MT Bold" panose="020F0704030504030204" pitchFamily="34" charset="0"/>
              </a:rPr>
              <a:t>centering</a:t>
            </a:r>
            <a:r>
              <a:rPr lang="en-GB" sz="2000" dirty="0" smtClean="0">
                <a:latin typeface="Arial Rounded MT Bold" panose="020F0704030504030204" pitchFamily="34" charset="0"/>
              </a:rPr>
              <a:t> is a breathing technique that aims to regain focus and interrupt a stressful situation.</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At breaks in play, athletes “centre” by taking a deep breath before immediately switching concentration back to performance. It allows athletes to stay focused and avoid distractions.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It can also be accompanied with athletes repeating key words out loud such as “let’s go” to help the refocusing process. </a:t>
            </a:r>
            <a:endParaRPr lang="en-GB" sz="2000" dirty="0">
              <a:latin typeface="Arial Rounded MT Bold" panose="020F0704030504030204" pitchFamily="34" charset="0"/>
            </a:endParaRPr>
          </a:p>
        </p:txBody>
      </p:sp>
    </p:spTree>
    <p:extLst>
      <p:ext uri="{BB962C8B-B14F-4D97-AF65-F5344CB8AC3E}">
        <p14:creationId xmlns:p14="http://schemas.microsoft.com/office/powerpoint/2010/main" val="422468904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568378" y="384960"/>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a:solidFill>
                  <a:srgbClr val="002060"/>
                </a:solidFill>
                <a:latin typeface="Arial Rounded MT Bold" panose="020F0704030504030204" pitchFamily="34" charset="77"/>
              </a:rPr>
              <a:t>Attentional </a:t>
            </a:r>
            <a:r>
              <a:rPr lang="en-US" sz="3600" u="sng" dirty="0" smtClean="0">
                <a:solidFill>
                  <a:srgbClr val="002060"/>
                </a:solidFill>
                <a:latin typeface="Arial Rounded MT Bold" panose="020F0704030504030204" pitchFamily="34" charset="77"/>
              </a:rPr>
              <a:t>Control, Concentration  and Cue </a:t>
            </a:r>
            <a:r>
              <a:rPr lang="en-US" sz="3600" u="sng" dirty="0" err="1" smtClean="0">
                <a:solidFill>
                  <a:srgbClr val="002060"/>
                </a:solidFill>
                <a:latin typeface="Arial Rounded MT Bold" panose="020F0704030504030204" pitchFamily="34" charset="77"/>
              </a:rPr>
              <a:t>Utilisation</a:t>
            </a:r>
            <a:r>
              <a:rPr lang="en-US" sz="3600" u="sng" dirty="0" smtClean="0">
                <a:solidFill>
                  <a:srgbClr val="002060"/>
                </a:solidFill>
                <a:latin typeface="Arial Rounded MT Bold" panose="020F0704030504030204" pitchFamily="34" charset="77"/>
              </a:rPr>
              <a:t>  </a:t>
            </a:r>
            <a:endParaRPr lang="en-US" sz="3600" u="sng" dirty="0">
              <a:solidFill>
                <a:srgbClr val="002060"/>
              </a:solidFill>
              <a:latin typeface="Arial Rounded MT Bold" panose="020F0704030504030204" pitchFamily="34" charset="77"/>
            </a:endParaRPr>
          </a:p>
        </p:txBody>
      </p:sp>
      <p:sp>
        <p:nvSpPr>
          <p:cNvPr id="4" name="TextBox 3"/>
          <p:cNvSpPr txBox="1"/>
          <p:nvPr/>
        </p:nvSpPr>
        <p:spPr>
          <a:xfrm>
            <a:off x="568378" y="1854215"/>
            <a:ext cx="10926936" cy="4154984"/>
          </a:xfrm>
          <a:prstGeom prst="rect">
            <a:avLst/>
          </a:prstGeom>
          <a:noFill/>
        </p:spPr>
        <p:txBody>
          <a:bodyPr wrap="square" rtlCol="0">
            <a:spAutoFit/>
          </a:bodyPr>
          <a:lstStyle/>
          <a:p>
            <a:pPr marL="285750" indent="-285750">
              <a:buFontTx/>
              <a:buChar char="-"/>
            </a:pPr>
            <a:r>
              <a:rPr lang="en-GB" sz="2200" dirty="0" smtClean="0">
                <a:latin typeface="Arial Rounded MT Bold" panose="020F0704030504030204" pitchFamily="34" charset="0"/>
              </a:rPr>
              <a:t>Cue utilisation theory refers to the effect of different levels of arousal on a performer’s attention or focus.</a:t>
            </a:r>
          </a:p>
          <a:p>
            <a:pPr marL="285750" indent="-285750">
              <a:buFontTx/>
              <a:buChar char="-"/>
            </a:pPr>
            <a:endParaRPr lang="en-GB" sz="2200" dirty="0">
              <a:latin typeface="Arial Rounded MT Bold" panose="020F0704030504030204" pitchFamily="34" charset="0"/>
            </a:endParaRPr>
          </a:p>
          <a:p>
            <a:pPr marL="285750" indent="-285750">
              <a:buFontTx/>
              <a:buChar char="-"/>
            </a:pPr>
            <a:r>
              <a:rPr lang="en-GB" sz="2200" dirty="0" smtClean="0">
                <a:latin typeface="Arial Rounded MT Bold" panose="020F0704030504030204" pitchFamily="34" charset="0"/>
              </a:rPr>
              <a:t>When a performer is over-aroused their attention is narrowed which means the performer may miss key information from the environment.</a:t>
            </a:r>
          </a:p>
          <a:p>
            <a:pPr marL="285750" indent="-285750">
              <a:buFontTx/>
              <a:buChar char="-"/>
            </a:pPr>
            <a:endParaRPr lang="en-GB" sz="2200" dirty="0">
              <a:latin typeface="Arial Rounded MT Bold" panose="020F0704030504030204" pitchFamily="34" charset="0"/>
            </a:endParaRPr>
          </a:p>
          <a:p>
            <a:pPr marL="285750" indent="-285750">
              <a:buFontTx/>
              <a:buChar char="-"/>
            </a:pPr>
            <a:r>
              <a:rPr lang="en-GB" sz="2200" dirty="0" smtClean="0">
                <a:latin typeface="Arial Rounded MT Bold" panose="020F0704030504030204" pitchFamily="34" charset="0"/>
              </a:rPr>
              <a:t>When a performer is under-aroused they have a wide attention span which means they are likely to be distracted by irrelevant stimuli. </a:t>
            </a:r>
          </a:p>
          <a:p>
            <a:pPr marL="285750" indent="-285750">
              <a:buFontTx/>
              <a:buChar char="-"/>
            </a:pPr>
            <a:endParaRPr lang="en-GB" sz="2200" dirty="0">
              <a:latin typeface="Arial Rounded MT Bold" panose="020F0704030504030204" pitchFamily="34" charset="0"/>
            </a:endParaRPr>
          </a:p>
          <a:p>
            <a:pPr marL="285750" indent="-285750">
              <a:buFontTx/>
              <a:buChar char="-"/>
            </a:pPr>
            <a:r>
              <a:rPr lang="en-GB" sz="2200" dirty="0" smtClean="0">
                <a:latin typeface="Arial Rounded MT Bold" panose="020F0704030504030204" pitchFamily="34" charset="0"/>
              </a:rPr>
              <a:t>Attentional control therefore aims to get the performer to concentrate their attention onto more relevant cues so that they are not made to feel anxious by irrelevant anxiety-causing stimuli within the environment.  </a:t>
            </a:r>
            <a:endParaRPr lang="en-GB" sz="2200" dirty="0">
              <a:latin typeface="Arial Rounded MT Bold" panose="020F0704030504030204" pitchFamily="34" charset="0"/>
            </a:endParaRPr>
          </a:p>
        </p:txBody>
      </p:sp>
    </p:spTree>
    <p:extLst>
      <p:ext uri="{BB962C8B-B14F-4D97-AF65-F5344CB8AC3E}">
        <p14:creationId xmlns:p14="http://schemas.microsoft.com/office/powerpoint/2010/main" val="136086458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7955B-3282-C94A-826B-1390CB07E758}"/>
              </a:ext>
            </a:extLst>
          </p:cNvPr>
          <p:cNvSpPr txBox="1">
            <a:spLocks/>
          </p:cNvSpPr>
          <p:nvPr/>
        </p:nvSpPr>
        <p:spPr>
          <a:xfrm>
            <a:off x="503064" y="373683"/>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u="sng" dirty="0" smtClean="0">
                <a:solidFill>
                  <a:srgbClr val="002060"/>
                </a:solidFill>
                <a:latin typeface="Arial Rounded MT Bold" panose="020F0704030504030204" pitchFamily="34" charset="77"/>
              </a:rPr>
              <a:t>Goal Setting and Confidence Building</a:t>
            </a:r>
            <a:endParaRPr lang="en-US" sz="3600" u="sng" dirty="0">
              <a:solidFill>
                <a:srgbClr val="002060"/>
              </a:solidFill>
              <a:latin typeface="Arial Rounded MT Bold" panose="020F0704030504030204" pitchFamily="34" charset="77"/>
            </a:endParaRPr>
          </a:p>
        </p:txBody>
      </p:sp>
      <p:sp>
        <p:nvSpPr>
          <p:cNvPr id="3" name="TextBox 2"/>
          <p:cNvSpPr txBox="1"/>
          <p:nvPr/>
        </p:nvSpPr>
        <p:spPr>
          <a:xfrm>
            <a:off x="613954" y="1541417"/>
            <a:ext cx="10763795" cy="5016758"/>
          </a:xfrm>
          <a:prstGeom prst="rect">
            <a:avLst/>
          </a:prstGeom>
          <a:noFill/>
        </p:spPr>
        <p:txBody>
          <a:bodyPr wrap="square" rtlCol="0">
            <a:spAutoFit/>
          </a:bodyPr>
          <a:lstStyle/>
          <a:p>
            <a:pPr marL="285750" indent="-285750">
              <a:buFontTx/>
              <a:buChar char="-"/>
            </a:pPr>
            <a:r>
              <a:rPr lang="en-GB" sz="2000" dirty="0" smtClean="0">
                <a:latin typeface="Arial Rounded MT Bold" panose="020F0704030504030204" pitchFamily="34" charset="0"/>
              </a:rPr>
              <a:t>Goal setting works because it controls anxiety by directing attention away from stressors and towards achievable targets. </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Goal setting can improve our selective attention, increase motivation and increase self-confidence as long as the goals are realistic.</a:t>
            </a:r>
          </a:p>
          <a:p>
            <a:pPr marL="285750" indent="-285750">
              <a:buFontTx/>
              <a:buChar char="-"/>
            </a:pPr>
            <a:endParaRPr lang="en-GB" sz="2000" dirty="0">
              <a:latin typeface="Arial Rounded MT Bold" panose="020F0704030504030204" pitchFamily="34" charset="0"/>
            </a:endParaRPr>
          </a:p>
          <a:p>
            <a:pPr marL="285750" indent="-285750">
              <a:buFontTx/>
              <a:buChar char="-"/>
            </a:pPr>
            <a:r>
              <a:rPr lang="en-GB" sz="2000" dirty="0" smtClean="0">
                <a:latin typeface="Arial Rounded MT Bold" panose="020F0704030504030204" pitchFamily="34" charset="0"/>
              </a:rPr>
              <a:t>Instead of setting goals relating to an outcome, which could cause stress, athletes could set goals relating to:</a:t>
            </a:r>
          </a:p>
          <a:p>
            <a:pPr marL="285750" indent="-285750">
              <a:buFontTx/>
              <a:buChar char="-"/>
            </a:pPr>
            <a:endParaRPr lang="en-GB" sz="2000" dirty="0">
              <a:latin typeface="Arial Rounded MT Bold" panose="020F0704030504030204" pitchFamily="34" charset="0"/>
            </a:endParaRPr>
          </a:p>
          <a:p>
            <a:r>
              <a:rPr lang="en-GB" sz="2000" b="1" dirty="0" smtClean="0">
                <a:latin typeface="Arial Rounded MT Bold" panose="020F0704030504030204" pitchFamily="34" charset="0"/>
              </a:rPr>
              <a:t>PERFORMANCE: </a:t>
            </a:r>
            <a:r>
              <a:rPr lang="en-GB" sz="2000" dirty="0" smtClean="0">
                <a:latin typeface="Arial Rounded MT Bold" panose="020F0704030504030204" pitchFamily="34" charset="0"/>
              </a:rPr>
              <a:t>Goals seeking to improve an area of performance e.g. running the first 50m of a 100m race quicker. </a:t>
            </a:r>
          </a:p>
          <a:p>
            <a:endParaRPr lang="en-GB" sz="2000" dirty="0">
              <a:latin typeface="Arial Rounded MT Bold" panose="020F0704030504030204" pitchFamily="34" charset="0"/>
            </a:endParaRPr>
          </a:p>
          <a:p>
            <a:r>
              <a:rPr lang="en-GB" sz="2000" b="1" dirty="0" smtClean="0">
                <a:latin typeface="Arial Rounded MT Bold" panose="020F0704030504030204" pitchFamily="34" charset="0"/>
              </a:rPr>
              <a:t>PROCESS: </a:t>
            </a:r>
            <a:r>
              <a:rPr lang="en-GB" sz="2000" dirty="0" smtClean="0">
                <a:latin typeface="Arial Rounded MT Bold" panose="020F0704030504030204" pitchFamily="34" charset="0"/>
              </a:rPr>
              <a:t>Goals seeking to improve an area of technique that may help achieve a performance goal e.g. a sprinter wanting to increase his stride length. </a:t>
            </a:r>
            <a:endParaRPr lang="en-GB" sz="2000" b="1" dirty="0">
              <a:latin typeface="Arial Rounded MT Bold" panose="020F0704030504030204" pitchFamily="34" charset="0"/>
            </a:endParaRPr>
          </a:p>
          <a:p>
            <a:pPr marL="285750" indent="-285750">
              <a:buFontTx/>
              <a:buChar char="-"/>
            </a:pPr>
            <a:endParaRPr lang="en-GB" sz="2000" dirty="0" smtClean="0"/>
          </a:p>
          <a:p>
            <a:pPr marL="285750" indent="-285750">
              <a:buFontTx/>
              <a:buChar char="-"/>
            </a:pPr>
            <a:endParaRPr lang="en-GB" sz="2000" dirty="0"/>
          </a:p>
        </p:txBody>
      </p:sp>
    </p:spTree>
    <p:extLst>
      <p:ext uri="{BB962C8B-B14F-4D97-AF65-F5344CB8AC3E}">
        <p14:creationId xmlns:p14="http://schemas.microsoft.com/office/powerpoint/2010/main" val="35668998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54825" y="1778880"/>
            <a:ext cx="5352594" cy="3010834"/>
          </a:xfrm>
          <a:prstGeom prst="rect">
            <a:avLst/>
          </a:prstGeom>
        </p:spPr>
      </p:pic>
      <p:sp>
        <p:nvSpPr>
          <p:cNvPr id="3" name="TextBox 2"/>
          <p:cNvSpPr txBox="1"/>
          <p:nvPr/>
        </p:nvSpPr>
        <p:spPr>
          <a:xfrm>
            <a:off x="478971" y="338079"/>
            <a:ext cx="11234057" cy="1077218"/>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Playing through an injury or returning to play again after an injury. </a:t>
            </a:r>
            <a:endParaRPr lang="en-GB" sz="3200" dirty="0">
              <a:solidFill>
                <a:srgbClr val="002060"/>
              </a:solidFill>
              <a:latin typeface="Arial Rounded MT Bold" panose="020F0704030504030204" pitchFamily="34" charset="0"/>
            </a:endParaRPr>
          </a:p>
        </p:txBody>
      </p:sp>
      <p:sp>
        <p:nvSpPr>
          <p:cNvPr id="4" name="TextBox 3"/>
          <p:cNvSpPr txBox="1"/>
          <p:nvPr/>
        </p:nvSpPr>
        <p:spPr>
          <a:xfrm>
            <a:off x="478971" y="5334000"/>
            <a:ext cx="11234057" cy="954107"/>
          </a:xfrm>
          <a:prstGeom prst="rect">
            <a:avLst/>
          </a:prstGeom>
          <a:noFill/>
        </p:spPr>
        <p:txBody>
          <a:bodyPr wrap="square" rtlCol="0">
            <a:spAutoFit/>
          </a:bodyPr>
          <a:lstStyle/>
          <a:p>
            <a:r>
              <a:rPr lang="en-GB" sz="2800" dirty="0" smtClean="0">
                <a:solidFill>
                  <a:srgbClr val="002060"/>
                </a:solidFill>
                <a:latin typeface="Arial Rounded MT Bold" panose="020F0704030504030204" pitchFamily="34" charset="0"/>
              </a:rPr>
              <a:t>For example, a Premier League footballer in his first match back after breaking his leg may be stressed about going into a tackle. </a:t>
            </a:r>
            <a:endParaRPr lang="en-GB" sz="28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41861854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6870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39900" y="1662766"/>
            <a:ext cx="6204099" cy="3489806"/>
          </a:xfrm>
          <a:prstGeom prst="rect">
            <a:avLst/>
          </a:prstGeom>
        </p:spPr>
      </p:pic>
      <p:sp>
        <p:nvSpPr>
          <p:cNvPr id="3" name="TextBox 2"/>
          <p:cNvSpPr txBox="1"/>
          <p:nvPr/>
        </p:nvSpPr>
        <p:spPr>
          <a:xfrm>
            <a:off x="740228" y="406526"/>
            <a:ext cx="11234057" cy="1077218"/>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Playing in a hostile environment or in front of a hostile crowd</a:t>
            </a:r>
            <a:r>
              <a:rPr lang="en-GB" dirty="0" smtClean="0"/>
              <a:t>.</a:t>
            </a:r>
            <a:endParaRPr lang="en-GB" dirty="0"/>
          </a:p>
        </p:txBody>
      </p:sp>
      <p:sp>
        <p:nvSpPr>
          <p:cNvPr id="4" name="TextBox 3"/>
          <p:cNvSpPr txBox="1"/>
          <p:nvPr/>
        </p:nvSpPr>
        <p:spPr>
          <a:xfrm>
            <a:off x="609599" y="5331594"/>
            <a:ext cx="11234057" cy="1384995"/>
          </a:xfrm>
          <a:prstGeom prst="rect">
            <a:avLst/>
          </a:prstGeom>
          <a:noFill/>
        </p:spPr>
        <p:txBody>
          <a:bodyPr wrap="square" rtlCol="0">
            <a:spAutoFit/>
          </a:bodyPr>
          <a:lstStyle/>
          <a:p>
            <a:r>
              <a:rPr lang="en-GB" sz="2800" dirty="0" smtClean="0">
                <a:solidFill>
                  <a:srgbClr val="002060"/>
                </a:solidFill>
                <a:latin typeface="Arial Rounded MT Bold" panose="020F0704030504030204" pitchFamily="34" charset="0"/>
              </a:rPr>
              <a:t>For example, England’s black players may be slightly stressed about playing in Bulgaria where their fans have been in trouble for racist behaviour. </a:t>
            </a:r>
            <a:endParaRPr lang="en-GB" sz="28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1142770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66721" y="1932731"/>
            <a:ext cx="4650899" cy="2909234"/>
          </a:xfrm>
          <a:prstGeom prst="rect">
            <a:avLst/>
          </a:prstGeom>
        </p:spPr>
      </p:pic>
      <p:sp>
        <p:nvSpPr>
          <p:cNvPr id="3" name="TextBox 2"/>
          <p:cNvSpPr txBox="1"/>
          <p:nvPr/>
        </p:nvSpPr>
        <p:spPr>
          <a:xfrm>
            <a:off x="609599" y="330926"/>
            <a:ext cx="11234057" cy="1077218"/>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Playing in a big match against local rivals or against high quality opposition.</a:t>
            </a:r>
            <a:endParaRPr lang="en-GB" sz="3200" dirty="0">
              <a:solidFill>
                <a:srgbClr val="002060"/>
              </a:solidFill>
              <a:latin typeface="Arial Rounded MT Bold" panose="020F0704030504030204" pitchFamily="34" charset="0"/>
            </a:endParaRPr>
          </a:p>
        </p:txBody>
      </p:sp>
      <p:sp>
        <p:nvSpPr>
          <p:cNvPr id="4" name="TextBox 3"/>
          <p:cNvSpPr txBox="1"/>
          <p:nvPr/>
        </p:nvSpPr>
        <p:spPr>
          <a:xfrm>
            <a:off x="609599" y="5027622"/>
            <a:ext cx="11234057" cy="1569660"/>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For example, Manchester United players may be stressed before playing against Manchester City as they are their local rivals.</a:t>
            </a:r>
            <a:endParaRPr lang="en-GB" sz="32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255385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07606" y="1443264"/>
            <a:ext cx="5707411" cy="3178314"/>
          </a:xfrm>
          <a:prstGeom prst="rect">
            <a:avLst/>
          </a:prstGeom>
        </p:spPr>
      </p:pic>
      <p:sp>
        <p:nvSpPr>
          <p:cNvPr id="3" name="TextBox 2"/>
          <p:cNvSpPr txBox="1"/>
          <p:nvPr/>
        </p:nvSpPr>
        <p:spPr>
          <a:xfrm>
            <a:off x="544284" y="357053"/>
            <a:ext cx="11234057" cy="584775"/>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High-pressured match situations. </a:t>
            </a:r>
            <a:endParaRPr lang="en-GB" sz="3200" dirty="0">
              <a:solidFill>
                <a:srgbClr val="002060"/>
              </a:solidFill>
              <a:latin typeface="Arial Rounded MT Bold" panose="020F0704030504030204" pitchFamily="34" charset="0"/>
            </a:endParaRPr>
          </a:p>
        </p:txBody>
      </p:sp>
      <p:sp>
        <p:nvSpPr>
          <p:cNvPr id="4" name="TextBox 3"/>
          <p:cNvSpPr txBox="1"/>
          <p:nvPr/>
        </p:nvSpPr>
        <p:spPr>
          <a:xfrm>
            <a:off x="418425" y="5123014"/>
            <a:ext cx="11234057" cy="1569660"/>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For example, international footballers may be stressed before they have to take a penalty in a penalty shoot-out in the World Cup. </a:t>
            </a:r>
            <a:endParaRPr lang="en-GB" sz="32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68396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91044" y="1267375"/>
            <a:ext cx="5422457" cy="3050132"/>
          </a:xfrm>
          <a:prstGeom prst="rect">
            <a:avLst/>
          </a:prstGeom>
        </p:spPr>
      </p:pic>
      <p:sp>
        <p:nvSpPr>
          <p:cNvPr id="3" name="TextBox 2"/>
          <p:cNvSpPr txBox="1"/>
          <p:nvPr/>
        </p:nvSpPr>
        <p:spPr>
          <a:xfrm>
            <a:off x="609599" y="291738"/>
            <a:ext cx="11234057" cy="584775"/>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Significance of the result. </a:t>
            </a:r>
            <a:endParaRPr lang="en-GB" sz="3200" dirty="0">
              <a:solidFill>
                <a:srgbClr val="002060"/>
              </a:solidFill>
              <a:latin typeface="Arial Rounded MT Bold" panose="020F0704030504030204" pitchFamily="34" charset="0"/>
            </a:endParaRPr>
          </a:p>
        </p:txBody>
      </p:sp>
      <p:sp>
        <p:nvSpPr>
          <p:cNvPr id="4" name="TextBox 3"/>
          <p:cNvSpPr txBox="1"/>
          <p:nvPr/>
        </p:nvSpPr>
        <p:spPr>
          <a:xfrm>
            <a:off x="609598" y="4551615"/>
            <a:ext cx="11234057" cy="2062103"/>
          </a:xfrm>
          <a:prstGeom prst="rect">
            <a:avLst/>
          </a:prstGeom>
          <a:noFill/>
        </p:spPr>
        <p:txBody>
          <a:bodyPr wrap="square" rtlCol="0">
            <a:spAutoFit/>
          </a:bodyPr>
          <a:lstStyle/>
          <a:p>
            <a:r>
              <a:rPr lang="en-GB" sz="3200" dirty="0" smtClean="0">
                <a:solidFill>
                  <a:srgbClr val="002060"/>
                </a:solidFill>
                <a:latin typeface="Arial Rounded MT Bold" panose="020F0704030504030204" pitchFamily="34" charset="0"/>
              </a:rPr>
              <a:t>For example, Premier League footballers may be stressed going into a game that they must win in order to avoid relegation or a professional cricket player may be stressed before playing in the World Cup final. </a:t>
            </a:r>
            <a:endParaRPr lang="en-GB" sz="3200" dirty="0">
              <a:solidFill>
                <a:srgbClr val="002060"/>
              </a:solidFill>
              <a:latin typeface="Arial Rounded MT Bold" panose="020F0704030504030204" pitchFamily="34" charset="0"/>
            </a:endParaRPr>
          </a:p>
        </p:txBody>
      </p:sp>
    </p:spTree>
    <p:extLst>
      <p:ext uri="{BB962C8B-B14F-4D97-AF65-F5344CB8AC3E}">
        <p14:creationId xmlns:p14="http://schemas.microsoft.com/office/powerpoint/2010/main" val="37747952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2487</TotalTime>
  <Words>3657</Words>
  <Application>Microsoft Office PowerPoint</Application>
  <PresentationFormat>Widescreen</PresentationFormat>
  <Paragraphs>395</Paragraphs>
  <Slides>50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50</vt:i4>
      </vt:variant>
    </vt:vector>
  </HeadingPairs>
  <TitlesOfParts>
    <vt:vector size="56" baseType="lpstr">
      <vt:lpstr>Arial</vt:lpstr>
      <vt:lpstr>Arial Rounded MT Bold</vt:lpstr>
      <vt:lpstr>Arial Unicode MS</vt:lpstr>
      <vt:lpstr>Calibri</vt:lpstr>
      <vt:lpstr>Calibri Light</vt:lpstr>
      <vt:lpstr>Office Theme</vt:lpstr>
      <vt:lpstr>PowerPoint Presentation</vt:lpstr>
      <vt:lpstr>Learning Outcome 3: Understand the effects of stress, anxiety and arousal in sport and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 3: Understand the effects of stress, anxiety and arousal in sport and exercise.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Learning Outcome 3: Understand the effects of stress, anxiety and arousal in sport and exercise. </vt:lpstr>
      <vt:lpstr>PowerPoint Presentation</vt:lpstr>
      <vt:lpstr>Somatic or Cognitive?</vt:lpstr>
      <vt:lpstr>Somatic or Cognitive?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 Fisk</dc:creator>
  <cp:lastModifiedBy>J Fisk</cp:lastModifiedBy>
  <cp:revision>73</cp:revision>
  <cp:lastPrinted>2019-10-16T15:27:31Z</cp:lastPrinted>
  <dcterms:created xsi:type="dcterms:W3CDTF">2019-10-07T10:01:54Z</dcterms:created>
  <dcterms:modified xsi:type="dcterms:W3CDTF">2019-11-18T10:55:05Z</dcterms:modified>
</cp:coreProperties>
</file>