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59"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2" autoAdjust="0"/>
    <p:restoredTop sz="94660"/>
  </p:normalViewPr>
  <p:slideViewPr>
    <p:cSldViewPr snapToGrid="0">
      <p:cViewPr varScale="1">
        <p:scale>
          <a:sx n="96" d="100"/>
          <a:sy n="96" d="100"/>
        </p:scale>
        <p:origin x="30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19713F-4FB9-4304-9F21-BF7E859E01B1}"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2213518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19713F-4FB9-4304-9F21-BF7E859E01B1}"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197494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19713F-4FB9-4304-9F21-BF7E859E01B1}"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277616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19713F-4FB9-4304-9F21-BF7E859E01B1}"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2968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9713F-4FB9-4304-9F21-BF7E859E01B1}"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162213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19713F-4FB9-4304-9F21-BF7E859E01B1}"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251044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19713F-4FB9-4304-9F21-BF7E859E01B1}" type="datetimeFigureOut">
              <a:rPr lang="en-GB" smtClean="0"/>
              <a:t>22/10/2018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89525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19713F-4FB9-4304-9F21-BF7E859E01B1}" type="datetimeFigureOut">
              <a:rPr lang="en-GB" smtClean="0"/>
              <a:t>22/10/2018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282286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9713F-4FB9-4304-9F21-BF7E859E01B1}" type="datetimeFigureOut">
              <a:rPr lang="en-GB" smtClean="0"/>
              <a:t>22/10/2018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398552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C19713F-4FB9-4304-9F21-BF7E859E01B1}"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1500756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C19713F-4FB9-4304-9F21-BF7E859E01B1}"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0B85E1-5CAF-4890-B315-033B0C8BDAEF}" type="slidenum">
              <a:rPr lang="en-GB" smtClean="0"/>
              <a:t>‹#›</a:t>
            </a:fld>
            <a:endParaRPr lang="en-GB"/>
          </a:p>
        </p:txBody>
      </p:sp>
    </p:spTree>
    <p:extLst>
      <p:ext uri="{BB962C8B-B14F-4D97-AF65-F5344CB8AC3E}">
        <p14:creationId xmlns:p14="http://schemas.microsoft.com/office/powerpoint/2010/main" val="178712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C19713F-4FB9-4304-9F21-BF7E859E01B1}" type="datetimeFigureOut">
              <a:rPr lang="en-GB" smtClean="0"/>
              <a:t>22/10/2018</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10B85E1-5CAF-4890-B315-033B0C8BDAEF}" type="slidenum">
              <a:rPr lang="en-GB" smtClean="0"/>
              <a:t>‹#›</a:t>
            </a:fld>
            <a:endParaRPr lang="en-GB"/>
          </a:p>
        </p:txBody>
      </p:sp>
    </p:spTree>
    <p:extLst>
      <p:ext uri="{BB962C8B-B14F-4D97-AF65-F5344CB8AC3E}">
        <p14:creationId xmlns:p14="http://schemas.microsoft.com/office/powerpoint/2010/main" val="23918530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54858" y="79302"/>
            <a:ext cx="6548284" cy="767520"/>
            <a:chOff x="0" y="257794"/>
            <a:chExt cx="6548284" cy="767520"/>
          </a:xfrm>
        </p:grpSpPr>
        <p:sp>
          <p:nvSpPr>
            <p:cNvPr id="6" name="Rounded Rectangle 4"/>
            <p:cNvSpPr/>
            <p:nvPr/>
          </p:nvSpPr>
          <p:spPr>
            <a:xfrm>
              <a:off x="0" y="257794"/>
              <a:ext cx="6548284" cy="767520"/>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7" name="Rounded Rectangle 4"/>
            <p:cNvSpPr/>
            <p:nvPr/>
          </p:nvSpPr>
          <p:spPr>
            <a:xfrm>
              <a:off x="37467" y="295261"/>
              <a:ext cx="6473350"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algn="ctr" defTabSz="1422400">
                <a:lnSpc>
                  <a:spcPct val="90000"/>
                </a:lnSpc>
                <a:spcBef>
                  <a:spcPct val="0"/>
                </a:spcBef>
                <a:spcAft>
                  <a:spcPct val="35000"/>
                </a:spcAft>
              </a:pPr>
              <a:r>
                <a:rPr lang="en-GB" sz="2400" b="1" dirty="0"/>
                <a:t>Health, fitness and well-being - </a:t>
              </a:r>
              <a:r>
                <a:rPr lang="en-GB" sz="2400" b="1" kern="1200" dirty="0"/>
                <a:t>End of unit test</a:t>
              </a:r>
            </a:p>
          </p:txBody>
        </p:sp>
      </p:grpSp>
      <p:sp>
        <p:nvSpPr>
          <p:cNvPr id="8" name="Rectangle 7"/>
          <p:cNvSpPr/>
          <p:nvPr/>
        </p:nvSpPr>
        <p:spPr>
          <a:xfrm>
            <a:off x="192324" y="1181072"/>
            <a:ext cx="6510817" cy="8029891"/>
          </a:xfrm>
          <a:prstGeom prst="rect">
            <a:avLst/>
          </a:prstGeom>
        </p:spPr>
        <p:txBody>
          <a:bodyPr wrap="square">
            <a:spAutoFit/>
          </a:bodyPr>
          <a:lstStyle/>
          <a:p>
            <a:pPr lvl="0">
              <a:lnSpc>
                <a:spcPct val="115000"/>
              </a:lnSpc>
              <a:spcAft>
                <a:spcPts val="0"/>
              </a:spcAft>
            </a:pPr>
            <a:r>
              <a:rPr lang="en-GB" sz="1200" dirty="0">
                <a:latin typeface="Arial" panose="020B0604020202020204" pitchFamily="34" charset="0"/>
                <a:ea typeface="Calibri" panose="020F0502020204030204" pitchFamily="34" charset="0"/>
                <a:cs typeface="Times New Roman" panose="02020603050405020304" pitchFamily="18" charset="0"/>
              </a:rPr>
              <a:t>1.	Which one of the following correctly defines fitness?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UcPeriod"/>
            </a:pPr>
            <a:r>
              <a:rPr lang="en-GB" sz="1200" dirty="0">
                <a:latin typeface="Arial" panose="020B0604020202020204" pitchFamily="34" charset="0"/>
                <a:ea typeface="Calibri" panose="020F0502020204030204" pitchFamily="34" charset="0"/>
                <a:cs typeface="Times New Roman" panose="02020603050405020304" pitchFamily="18" charset="0"/>
              </a:rPr>
              <a:t>The ability to keep going</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UcPeriod"/>
            </a:pPr>
            <a:r>
              <a:rPr lang="en-GB" sz="1200" dirty="0">
                <a:latin typeface="Arial" panose="020B0604020202020204" pitchFamily="34" charset="0"/>
                <a:ea typeface="Calibri" panose="020F0502020204030204" pitchFamily="34" charset="0"/>
                <a:cs typeface="Times New Roman" panose="02020603050405020304" pitchFamily="18" charset="0"/>
              </a:rPr>
              <a:t>The ability to cope with the demands of the environment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UcPeriod"/>
            </a:pPr>
            <a:r>
              <a:rPr lang="en-GB" sz="1200" dirty="0">
                <a:latin typeface="Arial" panose="020B0604020202020204" pitchFamily="34" charset="0"/>
                <a:ea typeface="Calibri" panose="020F0502020204030204" pitchFamily="34" charset="0"/>
                <a:cs typeface="Times New Roman" panose="02020603050405020304" pitchFamily="18" charset="0"/>
              </a:rPr>
              <a:t>The ability to push yourself to win</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UcPeriod"/>
            </a:pPr>
            <a:r>
              <a:rPr lang="en-GB" sz="1200" dirty="0">
                <a:latin typeface="Arial" panose="020B0604020202020204" pitchFamily="34" charset="0"/>
                <a:ea typeface="Calibri" panose="020F0502020204030204" pitchFamily="34" charset="0"/>
                <a:cs typeface="Times New Roman" panose="02020603050405020304" pitchFamily="18" charset="0"/>
              </a:rPr>
              <a:t>The ability to cope with physical, mental and social demand</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en-GB" sz="1200" dirty="0">
                <a:latin typeface="Arial" panose="020B0604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en-GB" sz="1200" dirty="0">
                <a:latin typeface="Arial" panose="020B0604020202020204" pitchFamily="34" charset="0"/>
                <a:ea typeface="Calibri" panose="020F0502020204030204" pitchFamily="34" charset="0"/>
                <a:cs typeface="Times New Roman" panose="02020603050405020304" pitchFamily="18" charset="0"/>
              </a:rPr>
              <a:t>2.	Which one of the following is NOT a physical health benefit of taking part in physical 	activity?</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UcPeriod"/>
            </a:pPr>
            <a:r>
              <a:rPr lang="en-GB" sz="1200" dirty="0">
                <a:latin typeface="Arial" panose="020B0604020202020204" pitchFamily="34" charset="0"/>
                <a:ea typeface="Calibri" panose="020F0502020204030204" pitchFamily="34" charset="0"/>
                <a:cs typeface="Times New Roman" panose="02020603050405020304" pitchFamily="18" charset="0"/>
              </a:rPr>
              <a:t>Improves your heart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UcPeriod"/>
            </a:pPr>
            <a:r>
              <a:rPr lang="en-GB" sz="1200" dirty="0">
                <a:latin typeface="Arial" panose="020B0604020202020204" pitchFamily="34" charset="0"/>
                <a:ea typeface="Calibri" panose="020F0502020204030204" pitchFamily="34" charset="0"/>
                <a:cs typeface="Times New Roman" panose="02020603050405020304" pitchFamily="18" charset="0"/>
              </a:rPr>
              <a:t>Reduces the risk of diabetes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UcPeriod"/>
            </a:pPr>
            <a:r>
              <a:rPr lang="en-GB" sz="1200" dirty="0">
                <a:latin typeface="Arial" panose="020B0604020202020204" pitchFamily="34" charset="0"/>
                <a:ea typeface="Calibri" panose="020F0502020204030204" pitchFamily="34" charset="0"/>
                <a:cs typeface="Times New Roman" panose="02020603050405020304" pitchFamily="18" charset="0"/>
              </a:rPr>
              <a:t>Increases stress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buFont typeface="+mj-lt"/>
              <a:buAutoNum type="alphaUcPeriod"/>
            </a:pPr>
            <a:r>
              <a:rPr lang="en-GB" sz="1200" dirty="0">
                <a:latin typeface="Arial" panose="020B0604020202020204" pitchFamily="34" charset="0"/>
                <a:ea typeface="Calibri" panose="020F0502020204030204" pitchFamily="34" charset="0"/>
                <a:cs typeface="Times New Roman" panose="02020603050405020304" pitchFamily="18" charset="0"/>
              </a:rPr>
              <a:t>Provides enjoyment</a:t>
            </a:r>
          </a:p>
          <a:p>
            <a:pPr>
              <a:lnSpc>
                <a:spcPct val="115000"/>
              </a:lnSpc>
            </a:pPr>
            <a:endParaRPr lang="en-GB" sz="1200" dirty="0">
              <a:latin typeface="Arial" panose="020B0604020202020204" pitchFamily="34" charset="0"/>
              <a:ea typeface="Calibri" panose="020F0502020204030204" pitchFamily="34" charset="0"/>
              <a:cs typeface="Times New Roman" panose="02020603050405020304" pitchFamily="18" charset="0"/>
            </a:endParaRPr>
          </a:p>
          <a:p>
            <a:pPr lvl="0"/>
            <a:r>
              <a:rPr lang="en-GB" sz="1200" dirty="0">
                <a:latin typeface="Arial" panose="020B0604020202020204" pitchFamily="34" charset="0"/>
                <a:ea typeface="Calibri" panose="020F0502020204030204" pitchFamily="34" charset="0"/>
                <a:cs typeface="Times New Roman" panose="02020603050405020304" pitchFamily="18" charset="0"/>
              </a:rPr>
              <a:t>3.</a:t>
            </a:r>
            <a:r>
              <a:rPr lang="en-GB" dirty="0"/>
              <a:t> 	</a:t>
            </a:r>
            <a:r>
              <a:rPr lang="en-GB" sz="1200" dirty="0">
                <a:latin typeface="Arial" panose="020B0604020202020204" pitchFamily="34" charset="0"/>
                <a:cs typeface="Arial" panose="020B0604020202020204" pitchFamily="34" charset="0"/>
              </a:rPr>
              <a:t>Which one of the following is NOT a consequence of a sedentary lifestyle?</a:t>
            </a:r>
          </a:p>
          <a:p>
            <a:pPr lvl="0"/>
            <a:r>
              <a:rPr lang="en-GB" sz="1200" dirty="0">
                <a:latin typeface="Arial" panose="020B0604020202020204" pitchFamily="34" charset="0"/>
                <a:cs typeface="Arial" panose="020B0604020202020204" pitchFamily="34" charset="0"/>
              </a:rPr>
              <a:t>	A.	Gaining weight</a:t>
            </a:r>
          </a:p>
          <a:p>
            <a:pPr lvl="0"/>
            <a:r>
              <a:rPr lang="en-GB" sz="1200" dirty="0">
                <a:latin typeface="Arial" panose="020B0604020202020204" pitchFamily="34" charset="0"/>
                <a:cs typeface="Arial" panose="020B0604020202020204" pitchFamily="34" charset="0"/>
              </a:rPr>
              <a:t>	B.	High blood pressure</a:t>
            </a:r>
          </a:p>
          <a:p>
            <a:pPr lvl="0"/>
            <a:r>
              <a:rPr lang="en-GB" sz="1200" dirty="0">
                <a:latin typeface="Arial" panose="020B0604020202020204" pitchFamily="34" charset="0"/>
                <a:cs typeface="Arial" panose="020B0604020202020204" pitchFamily="34" charset="0"/>
              </a:rPr>
              <a:t>	C.	Friendship groups</a:t>
            </a:r>
          </a:p>
          <a:p>
            <a:r>
              <a:rPr lang="en-GB" sz="1200" dirty="0">
                <a:latin typeface="Arial" panose="020B0604020202020204" pitchFamily="34" charset="0"/>
                <a:cs typeface="Arial" panose="020B0604020202020204" pitchFamily="34" charset="0"/>
              </a:rPr>
              <a:t>	D.	Insomnia</a:t>
            </a:r>
          </a:p>
          <a:p>
            <a:endParaRPr lang="en-GB" sz="1200" dirty="0">
              <a:latin typeface="Arial" panose="020B0604020202020204" pitchFamily="34" charset="0"/>
              <a:ea typeface="Calibri" panose="020F0502020204030204" pitchFamily="34" charset="0"/>
              <a:cs typeface="Arial" panose="020B0604020202020204" pitchFamily="34" charset="0"/>
            </a:endParaRPr>
          </a:p>
          <a:p>
            <a:pPr lvl="0"/>
            <a:r>
              <a:rPr lang="en-GB" sz="1200" dirty="0">
                <a:latin typeface="Arial" panose="020B0604020202020204" pitchFamily="34" charset="0"/>
                <a:ea typeface="Calibri" panose="020F0502020204030204" pitchFamily="34" charset="0"/>
                <a:cs typeface="Arial" panose="020B0604020202020204" pitchFamily="34" charset="0"/>
              </a:rPr>
              <a:t>4.	</a:t>
            </a:r>
            <a:r>
              <a:rPr lang="en-GB" sz="1200" dirty="0">
                <a:latin typeface="Arial" panose="020B0604020202020204" pitchFamily="34" charset="0"/>
                <a:cs typeface="Arial" panose="020B0604020202020204" pitchFamily="34" charset="0"/>
              </a:rPr>
              <a:t>Which one of the following is a suitable activity for an ectomorph?</a:t>
            </a:r>
          </a:p>
          <a:p>
            <a:pPr lvl="0"/>
            <a:r>
              <a:rPr lang="en-GB" sz="1200" dirty="0">
                <a:latin typeface="Arial" panose="020B0604020202020204" pitchFamily="34" charset="0"/>
                <a:cs typeface="Arial" panose="020B0604020202020204" pitchFamily="34" charset="0"/>
              </a:rPr>
              <a:t>	A.	Javelin</a:t>
            </a:r>
          </a:p>
          <a:p>
            <a:pPr lvl="0"/>
            <a:r>
              <a:rPr lang="en-GB" sz="1200" dirty="0">
                <a:latin typeface="Arial" panose="020B0604020202020204" pitchFamily="34" charset="0"/>
                <a:cs typeface="Arial" panose="020B0604020202020204" pitchFamily="34" charset="0"/>
              </a:rPr>
              <a:t>	B.	Shot put</a:t>
            </a:r>
          </a:p>
          <a:p>
            <a:pPr lvl="0"/>
            <a:r>
              <a:rPr lang="en-GB" sz="1200" dirty="0">
                <a:latin typeface="Arial" panose="020B0604020202020204" pitchFamily="34" charset="0"/>
                <a:cs typeface="Arial" panose="020B0604020202020204" pitchFamily="34" charset="0"/>
              </a:rPr>
              <a:t>	C.	High jump</a:t>
            </a:r>
          </a:p>
          <a:p>
            <a:pPr lvl="0"/>
            <a:r>
              <a:rPr lang="en-GB" sz="1200" dirty="0">
                <a:latin typeface="Arial" panose="020B0604020202020204" pitchFamily="34" charset="0"/>
                <a:cs typeface="Arial" panose="020B0604020202020204" pitchFamily="34" charset="0"/>
              </a:rPr>
              <a:t>	D.	100m sprint</a:t>
            </a:r>
          </a:p>
          <a:p>
            <a:endParaRPr lang="en-GB" dirty="0"/>
          </a:p>
          <a:p>
            <a:pPr lvl="0"/>
            <a:r>
              <a:rPr lang="en-GB" sz="1200" dirty="0">
                <a:latin typeface="Arial" panose="020B0604020202020204" pitchFamily="34" charset="0"/>
                <a:cs typeface="Arial" panose="020B0604020202020204" pitchFamily="34" charset="0"/>
              </a:rPr>
              <a:t>5.	Which one of the following correctly identifies an effect of dehydration?</a:t>
            </a:r>
          </a:p>
          <a:p>
            <a:pPr lvl="0"/>
            <a:r>
              <a:rPr lang="en-GB" sz="1200" dirty="0">
                <a:latin typeface="Arial" panose="020B0604020202020204" pitchFamily="34" charset="0"/>
                <a:cs typeface="Arial" panose="020B0604020202020204" pitchFamily="34" charset="0"/>
              </a:rPr>
              <a:t>	A.	You gain weight</a:t>
            </a:r>
          </a:p>
          <a:p>
            <a:pPr lvl="0"/>
            <a:r>
              <a:rPr lang="en-GB" sz="1200" dirty="0">
                <a:latin typeface="Arial" panose="020B0604020202020204" pitchFamily="34" charset="0"/>
                <a:cs typeface="Arial" panose="020B0604020202020204" pitchFamily="34" charset="0"/>
              </a:rPr>
              <a:t>	B.	Your temperature drops</a:t>
            </a:r>
          </a:p>
          <a:p>
            <a:pPr lvl="0"/>
            <a:r>
              <a:rPr lang="en-GB" sz="1200" dirty="0">
                <a:latin typeface="Arial" panose="020B0604020202020204" pitchFamily="34" charset="0"/>
                <a:cs typeface="Arial" panose="020B0604020202020204" pitchFamily="34" charset="0"/>
              </a:rPr>
              <a:t>	C.	Heart rate slows</a:t>
            </a:r>
          </a:p>
          <a:p>
            <a:pPr lvl="0"/>
            <a:r>
              <a:rPr lang="en-GB" sz="1200" dirty="0">
                <a:latin typeface="Arial" panose="020B0604020202020204" pitchFamily="34" charset="0"/>
                <a:cs typeface="Arial" panose="020B0604020202020204" pitchFamily="34" charset="0"/>
              </a:rPr>
              <a:t>	D.	Blood thickens</a:t>
            </a:r>
          </a:p>
          <a:p>
            <a:endParaRPr lang="en-GB" dirty="0"/>
          </a:p>
          <a:p>
            <a:endParaRPr lang="en-GB" dirty="0"/>
          </a:p>
          <a:p>
            <a:pPr marL="228600" indent="-228600">
              <a:buAutoNum type="arabicPeriod" startAt="6"/>
            </a:pPr>
            <a:r>
              <a:rPr lang="en-GB" sz="1200" dirty="0">
                <a:latin typeface="Arial" panose="020B0604020202020204" pitchFamily="34" charset="0"/>
                <a:cs typeface="Arial" panose="020B0604020202020204" pitchFamily="34" charset="0"/>
              </a:rPr>
              <a:t>Identify </a:t>
            </a:r>
            <a:r>
              <a:rPr lang="en-GB" sz="1200" b="1" dirty="0">
                <a:latin typeface="Arial" panose="020B0604020202020204" pitchFamily="34" charset="0"/>
                <a:cs typeface="Arial" panose="020B0604020202020204" pitchFamily="34" charset="0"/>
              </a:rPr>
              <a:t>three</a:t>
            </a:r>
            <a:r>
              <a:rPr lang="en-GB" sz="1200" dirty="0">
                <a:latin typeface="Arial" panose="020B0604020202020204" pitchFamily="34" charset="0"/>
                <a:cs typeface="Arial" panose="020B0604020202020204" pitchFamily="34" charset="0"/>
              </a:rPr>
              <a:t> benefits of exercise on physical health and well-being. (3)</a:t>
            </a:r>
          </a:p>
          <a:p>
            <a:pPr>
              <a:lnSpc>
                <a:spcPct val="150000"/>
              </a:lnSpc>
            </a:pPr>
            <a:r>
              <a:rPr lang="en-GB" sz="1200" dirty="0">
                <a:latin typeface="Arial" panose="020B0604020202020204" pitchFamily="34" charset="0"/>
                <a:cs typeface="Arial" panose="020B0604020202020204" pitchFamily="34" charset="0"/>
              </a:rPr>
              <a: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93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908" y="231503"/>
            <a:ext cx="6510817" cy="8834085"/>
          </a:xfrm>
          <a:prstGeom prst="rect">
            <a:avLst/>
          </a:prstGeom>
        </p:spPr>
        <p:txBody>
          <a:bodyPr wrap="square">
            <a:spAutoFit/>
          </a:bodyPr>
          <a:lstStyle/>
          <a:p>
            <a:pPr marL="228600" indent="-228600">
              <a:buFont typeface="+mj-lt"/>
              <a:buAutoNum type="arabicPeriod" startAt="7"/>
            </a:pPr>
            <a:r>
              <a:rPr lang="en-GB" sz="1200" dirty="0">
                <a:latin typeface="Arial" panose="020B0604020202020204" pitchFamily="34" charset="0"/>
                <a:cs typeface="Arial" panose="020B0604020202020204" pitchFamily="34" charset="0"/>
              </a:rPr>
              <a:t>Identify four potential consequences of a sedentary lifestyle..(4)</a:t>
            </a:r>
          </a:p>
          <a:p>
            <a:pPr>
              <a:lnSpc>
                <a:spcPct val="150000"/>
              </a:lnSpc>
            </a:pPr>
            <a:r>
              <a:rPr lang="en-GB" sz="1200" dirty="0">
                <a:latin typeface="Arial" panose="020B0604020202020204" pitchFamily="34" charset="0"/>
                <a:cs typeface="Arial" panose="020B0604020202020204" pitchFamily="34" charset="0"/>
              </a:rPr>
              <a:t>…………………………………………………………………………………………………………………………………………………………………………………………………………………………………………………………………………………………………………………………………………………………………………………………………………………………………………………….</a:t>
            </a:r>
          </a:p>
          <a:p>
            <a:pPr>
              <a:lnSpc>
                <a:spcPct val="150000"/>
              </a:lnSpc>
            </a:pPr>
            <a:endParaRPr lang="en-GB" sz="1200" dirty="0">
              <a:latin typeface="Arial" panose="020B0604020202020204" pitchFamily="34" charset="0"/>
              <a:ea typeface="Calibri" panose="020F0502020204030204" pitchFamily="34" charset="0"/>
              <a:cs typeface="Arial" panose="020B0604020202020204" pitchFamily="34" charset="0"/>
            </a:endParaRPr>
          </a:p>
          <a:p>
            <a:pPr marL="228600" indent="-228600">
              <a:lnSpc>
                <a:spcPct val="150000"/>
              </a:lnSpc>
              <a:buAutoNum type="arabicPeriod" startAt="8"/>
            </a:pPr>
            <a:r>
              <a:rPr lang="en-GB" sz="1200" dirty="0">
                <a:latin typeface="Arial" panose="020B0604020202020204" pitchFamily="34" charset="0"/>
                <a:cs typeface="Arial" panose="020B0604020202020204" pitchFamily="34" charset="0"/>
              </a:rPr>
              <a:t>Define obesity and state two negative effects it could have on an individual’s mental health. (3)</a:t>
            </a:r>
          </a:p>
          <a:p>
            <a:pPr>
              <a:lnSpc>
                <a:spcPct val="150000"/>
              </a:lnSpc>
            </a:pPr>
            <a:r>
              <a:rPr lang="en-GB" sz="1200" dirty="0">
                <a:latin typeface="Arial" panose="020B0604020202020204" pitchFamily="34" charset="0"/>
                <a:cs typeface="Arial" panose="020B0604020202020204" pitchFamily="34" charset="0"/>
              </a:rPr>
              <a:t>………………………………………………………………………………………………………………………………………………………………………………………………………………………………………………………………………………………………………………………………………</a:t>
            </a:r>
          </a:p>
          <a:p>
            <a:pPr>
              <a:lnSpc>
                <a:spcPct val="150000"/>
              </a:lnSpc>
            </a:pPr>
            <a:endParaRPr lang="en-GB" sz="1200" dirty="0">
              <a:latin typeface="Arial" panose="020B0604020202020204" pitchFamily="34" charset="0"/>
              <a:cs typeface="Arial" panose="020B0604020202020204" pitchFamily="34" charset="0"/>
            </a:endParaRPr>
          </a:p>
          <a:p>
            <a:pPr marL="228600" indent="-228600">
              <a:lnSpc>
                <a:spcPct val="150000"/>
              </a:lnSpc>
              <a:buFont typeface="+mj-lt"/>
              <a:buAutoNum type="arabicPeriod" startAt="9"/>
            </a:pPr>
            <a:r>
              <a:rPr lang="en-GB" sz="1200" dirty="0">
                <a:latin typeface="Arial" panose="020B0604020202020204" pitchFamily="34" charset="0"/>
                <a:cs typeface="Arial" panose="020B0604020202020204" pitchFamily="34" charset="0"/>
              </a:rPr>
              <a:t>Explain how over-eating can limit participation in physical activities. (4)</a:t>
            </a:r>
          </a:p>
          <a:p>
            <a:pPr>
              <a:lnSpc>
                <a:spcPct val="150000"/>
              </a:lnSpc>
            </a:pPr>
            <a:r>
              <a:rPr lang="en-GB" sz="1200" dirty="0">
                <a:latin typeface="Arial" panose="020B0604020202020204" pitchFamily="34" charset="0"/>
                <a:cs typeface="Arial" panose="020B0604020202020204" pitchFamily="34" charset="0"/>
              </a:rPr>
              <a:t>…………………………………………………………………………………………………………………………………………………………………………………………………………………………………………………………………………………………………………………………………………………………………………………………………………………………………………………….</a:t>
            </a:r>
          </a:p>
          <a:p>
            <a:pPr>
              <a:lnSpc>
                <a:spcPct val="150000"/>
              </a:lnSpc>
            </a:pPr>
            <a:endParaRPr lang="en-GB" sz="1200" dirty="0">
              <a:latin typeface="Arial" panose="020B0604020202020204" pitchFamily="34" charset="0"/>
              <a:cs typeface="Arial" panose="020B0604020202020204" pitchFamily="34" charset="0"/>
            </a:endParaRPr>
          </a:p>
          <a:p>
            <a:pPr marL="228600" indent="-228600">
              <a:lnSpc>
                <a:spcPct val="150000"/>
              </a:lnSpc>
              <a:buFont typeface="+mj-lt"/>
              <a:buAutoNum type="arabicPeriod" startAt="10"/>
            </a:pPr>
            <a:r>
              <a:rPr lang="en-GB" sz="1200" dirty="0">
                <a:latin typeface="Arial" panose="020B0604020202020204" pitchFamily="34" charset="0"/>
                <a:cs typeface="Arial" panose="020B0604020202020204" pitchFamily="34" charset="0"/>
              </a:rPr>
              <a:t>Gender is a factor that affects the recommended calorie intake per day for an individual. Describe two other factors that affect calorie intake. (4)</a:t>
            </a:r>
          </a:p>
          <a:p>
            <a:pPr>
              <a:lnSpc>
                <a:spcPct val="150000"/>
              </a:lnSpc>
            </a:pPr>
            <a:r>
              <a:rPr lang="en-GB" sz="1200" dirty="0">
                <a:latin typeface="Arial" panose="020B0604020202020204" pitchFamily="34" charset="0"/>
                <a:cs typeface="Arial" panose="020B0604020202020204" pitchFamily="34" charset="0"/>
              </a:rPr>
              <a:t>…………………………………………………………………………………………………………………………………………………………………………………………………………………………………………………………………………………………………………………………………………………………………………………………………………………………………………………….</a:t>
            </a:r>
          </a:p>
          <a:p>
            <a:pPr>
              <a:lnSpc>
                <a:spcPct val="150000"/>
              </a:lnSpc>
            </a:pPr>
            <a:r>
              <a:rPr lang="en-GB" sz="1200" dirty="0">
                <a:latin typeface="Arial" panose="020B0604020202020204" pitchFamily="34" charset="0"/>
                <a:cs typeface="Arial" panose="020B0604020202020204" pitchFamily="34" charset="0"/>
              </a:rPr>
              <a:t>………………………………………………………………………………………………………………………………………………………………………………………………………………………….</a:t>
            </a:r>
          </a:p>
          <a:p>
            <a:pPr>
              <a:lnSpc>
                <a:spcPct val="150000"/>
              </a:lnSpc>
            </a:pPr>
            <a:r>
              <a:rPr lang="en-GB" sz="1200" dirty="0">
                <a:latin typeface="Arial" panose="020B0604020202020204" pitchFamily="34" charset="0"/>
                <a:cs typeface="Arial" panose="020B0604020202020204" pitchFamily="34" charset="0"/>
              </a:rPr>
              <a:t>…………………………………………………………………………………………………………….</a:t>
            </a:r>
          </a:p>
          <a:p>
            <a:pPr marL="228600" indent="-228600">
              <a:lnSpc>
                <a:spcPct val="150000"/>
              </a:lnSpc>
              <a:buFont typeface="+mj-lt"/>
              <a:buAutoNum type="arabicPeriod" startAt="11"/>
            </a:pPr>
            <a:r>
              <a:rPr lang="en-GB" sz="1200" dirty="0">
                <a:latin typeface="Arial" panose="020B0604020202020204" pitchFamily="34" charset="0"/>
                <a:cs typeface="Arial" panose="020B0604020202020204" pitchFamily="34" charset="0"/>
              </a:rPr>
              <a:t>Explain the role of vitamins and minerals in keeping us healthy. (4)</a:t>
            </a:r>
          </a:p>
          <a:p>
            <a:pPr>
              <a:lnSpc>
                <a:spcPct val="150000"/>
              </a:lnSpc>
            </a:pPr>
            <a:r>
              <a:rPr lang="en-GB" sz="1200" dirty="0">
                <a:latin typeface="Arial" panose="020B0604020202020204" pitchFamily="34" charset="0"/>
                <a:cs typeface="Arial" panose="020B0604020202020204" pitchFamily="34"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070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908" y="204999"/>
            <a:ext cx="6510817" cy="8922058"/>
          </a:xfrm>
          <a:prstGeom prst="rect">
            <a:avLst/>
          </a:prstGeom>
        </p:spPr>
        <p:txBody>
          <a:bodyPr wrap="square">
            <a:spAutoFit/>
          </a:bodyPr>
          <a:lstStyle/>
          <a:p>
            <a:pPr marL="228600" indent="-228600">
              <a:lnSpc>
                <a:spcPct val="150000"/>
              </a:lnSpc>
              <a:buFont typeface="+mj-lt"/>
              <a:buAutoNum type="arabicPeriod" startAt="12"/>
            </a:pPr>
            <a:r>
              <a:rPr lang="en-GB" sz="1200" dirty="0">
                <a:latin typeface="Arial" panose="020B0604020202020204" pitchFamily="34" charset="0"/>
                <a:ea typeface="Calibri" panose="020F0502020204030204" pitchFamily="34" charset="0"/>
                <a:cs typeface="Arial" panose="020B0604020202020204" pitchFamily="34" charset="0"/>
              </a:rPr>
              <a:t> </a:t>
            </a:r>
            <a:r>
              <a:rPr lang="en-GB" sz="1200" dirty="0"/>
              <a:t>Somatotyping is a method of classifying body types. Outline two physical characteristics for each of the following somatotypes:  (4)</a:t>
            </a:r>
          </a:p>
          <a:p>
            <a:pPr marL="685800" lvl="1" indent="-228600">
              <a:lnSpc>
                <a:spcPct val="150000"/>
              </a:lnSpc>
              <a:buFont typeface="Arial" panose="020B0604020202020204" pitchFamily="34" charset="0"/>
              <a:buChar char="•"/>
            </a:pPr>
            <a:r>
              <a:rPr lang="en-GB" sz="1200" dirty="0"/>
              <a:t>Ectomorph</a:t>
            </a:r>
          </a:p>
          <a:p>
            <a:pPr marL="685800" lvl="1" indent="-228600">
              <a:lnSpc>
                <a:spcPct val="150000"/>
              </a:lnSpc>
              <a:buFont typeface="Arial" panose="020B0604020202020204" pitchFamily="34" charset="0"/>
              <a:buChar char="•"/>
            </a:pPr>
            <a:r>
              <a:rPr lang="en-GB" sz="1200" dirty="0"/>
              <a:t>Mesomorph</a:t>
            </a:r>
            <a:endParaRPr lang="en-GB" sz="1200" dirty="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GB" sz="1200" dirty="0">
                <a:latin typeface="Arial" panose="020B0604020202020204" pitchFamily="34" charset="0"/>
                <a:cs typeface="Arial" panose="020B0604020202020204" pitchFamily="34" charset="0"/>
              </a:rPr>
              <a:t>………………………………………………………………………………………………………………………………………………………………………………………………………………………………………………………………………………………………………………………………………………………………………………………………………………………………………………………………………………………………………………………………………………………………………………………………………………………………………………………………………………</a:t>
            </a:r>
          </a:p>
          <a:p>
            <a:pPr>
              <a:lnSpc>
                <a:spcPct val="150000"/>
              </a:lnSpc>
            </a:pPr>
            <a:endParaRPr lang="en-GB" sz="1200" dirty="0">
              <a:latin typeface="Arial" panose="020B0604020202020204" pitchFamily="34" charset="0"/>
              <a:cs typeface="Arial" panose="020B0604020202020204" pitchFamily="34" charset="0"/>
            </a:endParaRPr>
          </a:p>
          <a:p>
            <a:pPr marL="228600" indent="-228600">
              <a:lnSpc>
                <a:spcPct val="150000"/>
              </a:lnSpc>
              <a:buFont typeface="+mj-lt"/>
              <a:buAutoNum type="arabicPeriod" startAt="13"/>
            </a:pPr>
            <a:r>
              <a:rPr lang="en-GB" sz="1200" dirty="0">
                <a:latin typeface="Arial" panose="020B0604020202020204" pitchFamily="34" charset="0"/>
                <a:cs typeface="Arial" panose="020B0604020202020204" pitchFamily="34" charset="0"/>
              </a:rPr>
              <a:t>Discuss the suitability of athletics as a sport for an individual with an endomorph somatotype.(4)</a:t>
            </a:r>
          </a:p>
          <a:p>
            <a:pPr>
              <a:lnSpc>
                <a:spcPct val="150000"/>
              </a:lnSpc>
            </a:pPr>
            <a:r>
              <a:rPr lang="en-GB" sz="1200" dirty="0">
                <a:latin typeface="Arial" panose="020B0604020202020204" pitchFamily="34" charset="0"/>
                <a:cs typeface="Arial" panose="020B0604020202020204" pitchFamily="34" charset="0"/>
              </a:rPr>
              <a:t>……………………………………………………………………………………………………………………………………………………………………………………………………………………………………………………………………………………………………………………………………………………………………………………………………………………………………………………. …………………………………………………………………………………………………………………………………………………………………………………………………………………………. ………………………………………………………………………………………………………………………………………………………………………………………………………………………….</a:t>
            </a:r>
          </a:p>
          <a:p>
            <a:pPr marL="228600" indent="-228600">
              <a:lnSpc>
                <a:spcPct val="150000"/>
              </a:lnSpc>
              <a:buFont typeface="+mj-lt"/>
              <a:buAutoNum type="arabicPeriod" startAt="14"/>
            </a:pPr>
            <a:r>
              <a:rPr lang="en-GB" sz="1200" dirty="0">
                <a:latin typeface="Arial" panose="020B0604020202020204" pitchFamily="34" charset="0"/>
                <a:cs typeface="Arial" panose="020B0604020202020204" pitchFamily="34" charset="0"/>
              </a:rPr>
              <a:t> Explain two negative effects dehydration may have on the performance of a sports performer. (4)</a:t>
            </a:r>
          </a:p>
          <a:p>
            <a:pPr>
              <a:lnSpc>
                <a:spcPct val="150000"/>
              </a:lnSpc>
            </a:pPr>
            <a:r>
              <a:rPr lang="en-GB" sz="1200" dirty="0">
                <a:latin typeface="Arial" panose="020B0604020202020204" pitchFamily="34" charset="0"/>
                <a:cs typeface="Arial" panose="020B0604020202020204" pitchFamily="34" charset="0"/>
              </a:rPr>
              <a:t>…………………………………………………………………………………………………………………………………………………………………………………………………………………………………………………………………………………………………………………………………………………………………………………………………………………………………………………….</a:t>
            </a:r>
          </a:p>
          <a:p>
            <a:pPr>
              <a:lnSpc>
                <a:spcPct val="150000"/>
              </a:lnSpc>
            </a:pPr>
            <a:r>
              <a:rPr lang="en-GB" sz="1200" dirty="0">
                <a:latin typeface="Arial" panose="020B0604020202020204" pitchFamily="34" charset="0"/>
                <a:cs typeface="Arial" panose="020B0604020202020204" pitchFamily="34" charset="0"/>
              </a:rPr>
              <a:t>………………………………………………………………………………………………………………………………………………………………………………………………………………………….</a:t>
            </a:r>
          </a:p>
          <a:p>
            <a:pPr>
              <a:lnSpc>
                <a:spcPct val="150000"/>
              </a:lnSpc>
            </a:pPr>
            <a:r>
              <a:rPr lang="en-GB"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3780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73591" y="100226"/>
            <a:ext cx="6548284" cy="767520"/>
            <a:chOff x="0" y="257794"/>
            <a:chExt cx="6548284" cy="767520"/>
          </a:xfrm>
        </p:grpSpPr>
        <p:sp>
          <p:nvSpPr>
            <p:cNvPr id="6" name="Rounded Rectangle 4"/>
            <p:cNvSpPr/>
            <p:nvPr/>
          </p:nvSpPr>
          <p:spPr>
            <a:xfrm>
              <a:off x="0" y="257794"/>
              <a:ext cx="6548284" cy="767520"/>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7" name="Rounded Rectangle 4"/>
            <p:cNvSpPr/>
            <p:nvPr/>
          </p:nvSpPr>
          <p:spPr>
            <a:xfrm>
              <a:off x="37467" y="295261"/>
              <a:ext cx="6473350"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algn="ctr" defTabSz="1422400">
                <a:lnSpc>
                  <a:spcPct val="90000"/>
                </a:lnSpc>
                <a:spcBef>
                  <a:spcPct val="0"/>
                </a:spcBef>
                <a:spcAft>
                  <a:spcPct val="35000"/>
                </a:spcAft>
              </a:pPr>
              <a:r>
                <a:rPr lang="en-GB" sz="2400" b="1" dirty="0"/>
                <a:t>Post Exam Reflection</a:t>
              </a:r>
              <a:endParaRPr lang="en-GB" sz="2400" b="1" kern="1200" dirty="0"/>
            </a:p>
          </p:txBody>
        </p:sp>
      </p:grpSp>
      <p:sp>
        <p:nvSpPr>
          <p:cNvPr id="8" name="Rectangle 7"/>
          <p:cNvSpPr/>
          <p:nvPr/>
        </p:nvSpPr>
        <p:spPr>
          <a:xfrm>
            <a:off x="192325" y="970054"/>
            <a:ext cx="6510817" cy="2769989"/>
          </a:xfrm>
          <a:prstGeom prst="rect">
            <a:avLst/>
          </a:prstGeom>
        </p:spPr>
        <p:txBody>
          <a:bodyPr wrap="square">
            <a:spAutoFit/>
          </a:bodyPr>
          <a:lstStyle/>
          <a:p>
            <a:pPr lvl="0">
              <a:lnSpc>
                <a:spcPct val="115000"/>
              </a:lnSpc>
              <a:spcAft>
                <a:spcPts val="0"/>
              </a:spcAft>
            </a:pPr>
            <a:r>
              <a:rPr lang="en-GB" sz="1200" dirty="0">
                <a:latin typeface="Arial" panose="020B0604020202020204" pitchFamily="34" charset="0"/>
                <a:ea typeface="Calibri" panose="020F0502020204030204" pitchFamily="34" charset="0"/>
                <a:cs typeface="Times New Roman" panose="02020603050405020304" pitchFamily="18" charset="0"/>
              </a:rPr>
              <a:t>Choose an Emoji that best sums up how you feel about the end of unit test you have just completed. Stick it underneath and then explain why you chose the emoji that you did. This can be based on the whole test or a particular area, it is for me to get an understanding of how you felt about the test and the unit of work as a whole</a:t>
            </a:r>
            <a:br>
              <a:rPr lang="en-GB" sz="1200" dirty="0">
                <a:latin typeface="Arial" panose="020B0604020202020204" pitchFamily="34" charset="0"/>
                <a:ea typeface="Calibri" panose="020F0502020204030204" pitchFamily="34" charset="0"/>
                <a:cs typeface="Times New Roman" panose="02020603050405020304" pitchFamily="18" charset="0"/>
              </a:rPr>
            </a:br>
            <a:endParaRPr lang="en-GB" sz="1200" dirty="0">
              <a:latin typeface="Arial" panose="020B0604020202020204" pitchFamily="34" charset="0"/>
              <a:ea typeface="Calibri" panose="020F0502020204030204" pitchFamily="34" charset="0"/>
              <a:cs typeface="Times New Roman" panose="02020603050405020304" pitchFamily="18" charset="0"/>
            </a:endParaRPr>
          </a:p>
          <a:p>
            <a:pPr>
              <a:lnSpc>
                <a:spcPct val="150000"/>
              </a:lnSpc>
            </a:pPr>
            <a:r>
              <a:rPr lang="en-GB" sz="1400" dirty="0">
                <a:latin typeface="Arial" panose="020B0604020202020204" pitchFamily="34" charset="0"/>
                <a:cs typeface="Arial" panose="020B0604020202020204" pitchFamily="34" charset="0"/>
              </a:rPr>
              <a: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Group 8"/>
          <p:cNvGrpSpPr/>
          <p:nvPr/>
        </p:nvGrpSpPr>
        <p:grpSpPr>
          <a:xfrm>
            <a:off x="173591" y="3685605"/>
            <a:ext cx="6548284" cy="767520"/>
            <a:chOff x="0" y="257794"/>
            <a:chExt cx="6548284" cy="767520"/>
          </a:xfrm>
        </p:grpSpPr>
        <p:sp>
          <p:nvSpPr>
            <p:cNvPr id="10" name="Rounded Rectangle 4"/>
            <p:cNvSpPr/>
            <p:nvPr/>
          </p:nvSpPr>
          <p:spPr>
            <a:xfrm>
              <a:off x="0" y="257794"/>
              <a:ext cx="6548284" cy="767520"/>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1" name="Rounded Rectangle 4"/>
            <p:cNvSpPr/>
            <p:nvPr/>
          </p:nvSpPr>
          <p:spPr>
            <a:xfrm>
              <a:off x="37467" y="295261"/>
              <a:ext cx="6473350"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algn="ctr" defTabSz="1422400">
                <a:lnSpc>
                  <a:spcPct val="90000"/>
                </a:lnSpc>
                <a:spcBef>
                  <a:spcPct val="0"/>
                </a:spcBef>
                <a:spcAft>
                  <a:spcPct val="35000"/>
                </a:spcAft>
              </a:pPr>
              <a:r>
                <a:rPr lang="en-GB" sz="1400" b="1" dirty="0"/>
                <a:t>Post Marking DIRT Task – chose one area from the whole class feedback that you feel is the most important for you to improve on and rework it in the space below. If you find it difficult to pick an area to improve, refer to the teacher comments</a:t>
              </a:r>
              <a:endParaRPr lang="en-GB" sz="1400" b="1" kern="1200" dirty="0"/>
            </a:p>
          </p:txBody>
        </p:sp>
      </p:grpSp>
      <p:sp>
        <p:nvSpPr>
          <p:cNvPr id="3" name="Rectangle 2"/>
          <p:cNvSpPr/>
          <p:nvPr/>
        </p:nvSpPr>
        <p:spPr>
          <a:xfrm>
            <a:off x="173590" y="4648190"/>
            <a:ext cx="6511966" cy="4286260"/>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t"/>
          <a:lstStyle/>
          <a:p>
            <a:pPr>
              <a:lnSpc>
                <a:spcPct val="150000"/>
              </a:lnSpc>
            </a:pPr>
            <a:r>
              <a:rPr lang="en-GB" dirty="0">
                <a:latin typeface="Arial" panose="020B0604020202020204" pitchFamily="34" charset="0"/>
                <a:cs typeface="Arial" panose="020B0604020202020204" pitchFamily="34"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24661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302</Words>
  <Application>Microsoft Macintosh PowerPoint</Application>
  <PresentationFormat>On-screen Show (4:3)</PresentationFormat>
  <Paragraphs>65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Lovatt</dc:creator>
  <cp:lastModifiedBy>Microsoft Office User</cp:lastModifiedBy>
  <cp:revision>19</cp:revision>
  <dcterms:created xsi:type="dcterms:W3CDTF">2016-10-22T15:12:33Z</dcterms:created>
  <dcterms:modified xsi:type="dcterms:W3CDTF">2018-10-22T07:12:06Z</dcterms:modified>
</cp:coreProperties>
</file>