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iRQXCAMdXnfwEv/F5S0szdGv5j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a:t>
            </a:r>
            <a:r>
              <a:rPr lang="en-GB"/>
              <a:t>today's</a:t>
            </a:r>
            <a:r>
              <a:rPr lang="en-GB"/>
              <a:t> assembly we are going to focus on what contributes to leading a healthy lifestyle. On this slide we will present an overview of the health profile in Blackpool.</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THINK POSITIVE HEADING click for link</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Speaker to go through each food example and the amount of calories V exercise needed to burn off the particular food consumed.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11-16 year olds should be drinking on average 2ltrs of water a day, which is 8 bottles you can purchase in the canteen</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MENTAL HEALTH HEADING click for the link to video</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DANNY ROSE HEADING click for link</a:t>
            </a:r>
            <a:endParaRPr/>
          </a:p>
        </p:txBody>
      </p:sp>
      <p:sp>
        <p:nvSpPr>
          <p:cNvPr id="174" name="Google Shape;1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MENTAL HEALTH - ASK TWICE Heading click to link</a:t>
            </a:r>
            <a:endParaRPr/>
          </a:p>
        </p:txBody>
      </p:sp>
      <p:sp>
        <p:nvSpPr>
          <p:cNvPr id="197" name="Google Shape;1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thesun.co.uk/sport/7994725/tyson-fury-spoty-speech-mental-health/" TargetMode="External"/><Relationship Id="rId4" Type="http://schemas.openxmlformats.org/officeDocument/2006/relationships/hyperlink" Target="http://www.timetochange.org.uk/" TargetMode="External"/><Relationship Id="rId9" Type="http://schemas.openxmlformats.org/officeDocument/2006/relationships/image" Target="../media/image16.jpg"/><Relationship Id="rId5" Type="http://schemas.openxmlformats.org/officeDocument/2006/relationships/hyperlink" Target="http://www.nhs.co.uk/" TargetMode="External"/><Relationship Id="rId6" Type="http://schemas.openxmlformats.org/officeDocument/2006/relationships/hyperlink" Target="http://www.youngminds.org.uk/" TargetMode="External"/><Relationship Id="rId7" Type="http://schemas.openxmlformats.org/officeDocument/2006/relationships/hyperlink" Target="http://www.mind.org.uk/" TargetMode="External"/><Relationship Id="rId8" Type="http://schemas.openxmlformats.org/officeDocument/2006/relationships/hyperlink" Target="http://www.headstart.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4.jpg"/><Relationship Id="rId6" Type="http://schemas.openxmlformats.org/officeDocument/2006/relationships/image" Target="../media/image10.jpg"/><Relationship Id="rId7" Type="http://schemas.openxmlformats.org/officeDocument/2006/relationships/image" Target="../media/image5.jpg"/><Relationship Id="rId8"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SE5Ip60_HJk"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bbc.co.uk/programmes/p079fgz2" TargetMode="External"/><Relationship Id="rId4" Type="http://schemas.openxmlformats.org/officeDocument/2006/relationships/image" Target="../media/image15.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LhX12JZVY78&amp;feature=youtu.be" TargetMode="External"/><Relationship Id="rId4" Type="http://schemas.openxmlformats.org/officeDocument/2006/relationships/image" Target="../media/image17.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22475" l="56649" r="30274" t="39363"/>
          <a:stretch/>
        </p:blipFill>
        <p:spPr>
          <a:xfrm>
            <a:off x="7521676" y="117987"/>
            <a:ext cx="4527757" cy="6636774"/>
          </a:xfrm>
          <a:prstGeom prst="rect">
            <a:avLst/>
          </a:prstGeom>
          <a:noFill/>
          <a:ln>
            <a:noFill/>
          </a:ln>
        </p:spPr>
      </p:pic>
      <p:sp>
        <p:nvSpPr>
          <p:cNvPr id="85" name="Google Shape;85;p1"/>
          <p:cNvSpPr/>
          <p:nvPr/>
        </p:nvSpPr>
        <p:spPr>
          <a:xfrm>
            <a:off x="-101534" y="0"/>
            <a:ext cx="780008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sng" cap="none" strike="noStrike">
                <a:solidFill>
                  <a:schemeClr val="dk1"/>
                </a:solidFill>
                <a:latin typeface="Calibri"/>
                <a:ea typeface="Calibri"/>
                <a:cs typeface="Calibri"/>
                <a:sym typeface="Calibri"/>
              </a:rPr>
              <a:t>Health Profile in Blackpool</a:t>
            </a:r>
            <a:endParaRPr b="0" i="0" sz="5400" u="sng" cap="none" strike="noStrike">
              <a:solidFill>
                <a:schemeClr val="dk1"/>
              </a:solidFill>
              <a:latin typeface="Calibri"/>
              <a:ea typeface="Calibri"/>
              <a:cs typeface="Calibri"/>
              <a:sym typeface="Calibri"/>
            </a:endParaRPr>
          </a:p>
        </p:txBody>
      </p:sp>
      <p:sp>
        <p:nvSpPr>
          <p:cNvPr id="86" name="Google Shape;86;p1"/>
          <p:cNvSpPr/>
          <p:nvPr/>
        </p:nvSpPr>
        <p:spPr>
          <a:xfrm rot="5400000">
            <a:off x="8160484" y="2774654"/>
            <a:ext cx="645446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0" u="none" cap="none" strike="noStrike">
                <a:solidFill>
                  <a:srgbClr val="FFFF00"/>
                </a:solidFill>
                <a:latin typeface="Calibri"/>
                <a:ea typeface="Calibri"/>
                <a:cs typeface="Calibri"/>
                <a:sym typeface="Calibri"/>
              </a:rPr>
              <a:t>THE STATISTICS</a:t>
            </a:r>
            <a:endParaRPr b="0" i="0" sz="8000" u="none" cap="none" strike="noStrike">
              <a:solidFill>
                <a:srgbClr val="FFFF00"/>
              </a:solidFill>
              <a:latin typeface="Calibri"/>
              <a:ea typeface="Calibri"/>
              <a:cs typeface="Calibri"/>
              <a:sym typeface="Calibri"/>
            </a:endParaRPr>
          </a:p>
        </p:txBody>
      </p:sp>
      <p:sp>
        <p:nvSpPr>
          <p:cNvPr id="87" name="Google Shape;87;p1"/>
          <p:cNvSpPr txBox="1"/>
          <p:nvPr/>
        </p:nvSpPr>
        <p:spPr>
          <a:xfrm>
            <a:off x="147484" y="923330"/>
            <a:ext cx="7256206" cy="1938992"/>
          </a:xfrm>
          <a:prstGeom prst="rect">
            <a:avLst/>
          </a:prstGeom>
          <a:solidFill>
            <a:srgbClr val="FF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GB" sz="2400" u="none" cap="none" strike="noStrike">
                <a:solidFill>
                  <a:schemeClr val="dk1"/>
                </a:solidFill>
                <a:latin typeface="Calibri"/>
                <a:ea typeface="Calibri"/>
                <a:cs typeface="Calibri"/>
                <a:sym typeface="Calibri"/>
              </a:rPr>
              <a:t>This profile gives a picture of people’s health in Blackpool. It is designed to help local government and health services understand their community’s needs, so that they can work together to improve people’s health and reduce health inequalities</a:t>
            </a:r>
            <a:endParaRPr b="0" i="0" sz="2400" u="none" cap="none" strike="noStrike">
              <a:solidFill>
                <a:schemeClr val="dk1"/>
              </a:solidFill>
              <a:latin typeface="Calibri"/>
              <a:ea typeface="Calibri"/>
              <a:cs typeface="Calibri"/>
              <a:sym typeface="Calibri"/>
            </a:endParaRPr>
          </a:p>
        </p:txBody>
      </p:sp>
      <p:sp>
        <p:nvSpPr>
          <p:cNvPr id="88" name="Google Shape;88;p1"/>
          <p:cNvSpPr/>
          <p:nvPr/>
        </p:nvSpPr>
        <p:spPr>
          <a:xfrm>
            <a:off x="123348" y="3003986"/>
            <a:ext cx="3923071" cy="781666"/>
          </a:xfrm>
          <a:prstGeom prst="rect">
            <a:avLst/>
          </a:prstGeom>
          <a:solidFill>
            <a:srgbClr val="99FF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000" u="none" cap="none" strike="noStrike">
                <a:solidFill>
                  <a:schemeClr val="dk1"/>
                </a:solidFill>
                <a:latin typeface="Calibri"/>
                <a:ea typeface="Calibri"/>
                <a:cs typeface="Calibri"/>
                <a:sym typeface="Calibri"/>
              </a:rPr>
              <a:t>Life Expectancy</a:t>
            </a:r>
            <a:endParaRPr b="0" i="0" sz="4000" u="none" cap="none" strike="noStrike">
              <a:solidFill>
                <a:schemeClr val="dk1"/>
              </a:solidFill>
              <a:latin typeface="Calibri"/>
              <a:ea typeface="Calibri"/>
              <a:cs typeface="Calibri"/>
              <a:sym typeface="Calibri"/>
            </a:endParaRPr>
          </a:p>
        </p:txBody>
      </p:sp>
      <p:sp>
        <p:nvSpPr>
          <p:cNvPr id="89" name="Google Shape;89;p1"/>
          <p:cNvSpPr/>
          <p:nvPr/>
        </p:nvSpPr>
        <p:spPr>
          <a:xfrm>
            <a:off x="4306528" y="3003986"/>
            <a:ext cx="1430594" cy="781666"/>
          </a:xfrm>
          <a:prstGeom prst="rect">
            <a:avLst/>
          </a:prstGeom>
          <a:solidFill>
            <a:srgbClr val="CCEC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MALE</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74.2 YRS</a:t>
            </a:r>
            <a:endParaRPr b="0" i="0" sz="1800" u="none" cap="none" strike="noStrike">
              <a:solidFill>
                <a:schemeClr val="dk1"/>
              </a:solidFill>
              <a:latin typeface="Calibri"/>
              <a:ea typeface="Calibri"/>
              <a:cs typeface="Calibri"/>
              <a:sym typeface="Calibri"/>
            </a:endParaRPr>
          </a:p>
        </p:txBody>
      </p:sp>
      <p:sp>
        <p:nvSpPr>
          <p:cNvPr id="90" name="Google Shape;90;p1"/>
          <p:cNvSpPr/>
          <p:nvPr/>
        </p:nvSpPr>
        <p:spPr>
          <a:xfrm>
            <a:off x="5973096" y="3003986"/>
            <a:ext cx="1430594" cy="781666"/>
          </a:xfrm>
          <a:prstGeom prst="rect">
            <a:avLst/>
          </a:prstGeom>
          <a:solidFill>
            <a:srgbClr val="FFCC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FEMALE</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749.5 YRS</a:t>
            </a:r>
            <a:endParaRPr b="0" i="0" sz="1800" u="none" cap="none" strike="noStrike">
              <a:solidFill>
                <a:schemeClr val="dk1"/>
              </a:solidFill>
              <a:latin typeface="Calibri"/>
              <a:ea typeface="Calibri"/>
              <a:cs typeface="Calibri"/>
              <a:sym typeface="Calibri"/>
            </a:endParaRPr>
          </a:p>
        </p:txBody>
      </p:sp>
      <p:sp>
        <p:nvSpPr>
          <p:cNvPr id="91" name="Google Shape;91;p1"/>
          <p:cNvSpPr/>
          <p:nvPr/>
        </p:nvSpPr>
        <p:spPr>
          <a:xfrm>
            <a:off x="4306528" y="3004714"/>
            <a:ext cx="3097162" cy="781666"/>
          </a:xfrm>
          <a:prstGeom prst="rect">
            <a:avLst/>
          </a:prstGeom>
          <a:solidFill>
            <a:srgbClr val="FF0000"/>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dk1"/>
                </a:solidFill>
                <a:latin typeface="Calibri"/>
                <a:ea typeface="Calibri"/>
                <a:cs typeface="Calibri"/>
                <a:sym typeface="Calibri"/>
              </a:rPr>
              <a:t>Significantly worse than England average</a:t>
            </a:r>
            <a:endParaRPr b="0" i="0" sz="2400" u="none" cap="none" strike="noStrike">
              <a:solidFill>
                <a:schemeClr val="dk1"/>
              </a:solidFill>
              <a:latin typeface="Calibri"/>
              <a:ea typeface="Calibri"/>
              <a:cs typeface="Calibri"/>
              <a:sym typeface="Calibri"/>
            </a:endParaRPr>
          </a:p>
        </p:txBody>
      </p:sp>
      <p:sp>
        <p:nvSpPr>
          <p:cNvPr id="92" name="Google Shape;92;p1"/>
          <p:cNvSpPr/>
          <p:nvPr/>
        </p:nvSpPr>
        <p:spPr>
          <a:xfrm>
            <a:off x="123349" y="3927316"/>
            <a:ext cx="2306776" cy="1334590"/>
          </a:xfrm>
          <a:prstGeom prst="rect">
            <a:avLst/>
          </a:prstGeom>
          <a:solidFill>
            <a:srgbClr val="FF99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In Y6, 21.2% (291) of children are classified as obese in Blackpool</a:t>
            </a:r>
            <a:endParaRPr b="0" i="0" sz="2000" u="none" cap="none" strike="noStrike">
              <a:solidFill>
                <a:schemeClr val="dk1"/>
              </a:solidFill>
              <a:latin typeface="Calibri"/>
              <a:ea typeface="Calibri"/>
              <a:cs typeface="Calibri"/>
              <a:sym typeface="Calibri"/>
            </a:endParaRPr>
          </a:p>
        </p:txBody>
      </p:sp>
      <p:sp>
        <p:nvSpPr>
          <p:cNvPr id="93" name="Google Shape;93;p1"/>
          <p:cNvSpPr/>
          <p:nvPr/>
        </p:nvSpPr>
        <p:spPr>
          <a:xfrm>
            <a:off x="5096913" y="3927316"/>
            <a:ext cx="2306777" cy="1337419"/>
          </a:xfrm>
          <a:prstGeom prst="rect">
            <a:avLst/>
          </a:prstGeom>
          <a:solidFill>
            <a:srgbClr val="FFFF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Hospital stays for self harm were 578.9 in Blackpool V 185.3 on average in England</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2610130" y="3924142"/>
            <a:ext cx="2306777" cy="1337764"/>
          </a:xfrm>
          <a:prstGeom prst="rect">
            <a:avLst/>
          </a:prstGeom>
          <a:solidFill>
            <a:srgbClr val="FFCC99"/>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Levels of teenage pregnancy are worse than the average in England</a:t>
            </a:r>
            <a:endParaRPr b="0" i="0" sz="2000" u="none" cap="none" strike="noStrike">
              <a:solidFill>
                <a:schemeClr val="dk1"/>
              </a:solidFill>
              <a:latin typeface="Calibri"/>
              <a:ea typeface="Calibri"/>
              <a:cs typeface="Calibri"/>
              <a:sym typeface="Calibri"/>
            </a:endParaRPr>
          </a:p>
        </p:txBody>
      </p:sp>
      <p:sp>
        <p:nvSpPr>
          <p:cNvPr id="95" name="Google Shape;95;p1"/>
          <p:cNvSpPr/>
          <p:nvPr/>
        </p:nvSpPr>
        <p:spPr>
          <a:xfrm>
            <a:off x="123348" y="5329014"/>
            <a:ext cx="2306776" cy="1334590"/>
          </a:xfrm>
          <a:prstGeom prst="rect">
            <a:avLst/>
          </a:prstGeom>
          <a:solidFill>
            <a:srgbClr val="CCEC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Sexually transmitted infections are significantly worse in Blackpool than England’s average</a:t>
            </a:r>
            <a:endParaRPr b="0" i="0" sz="1800" u="none" cap="none" strike="noStrike">
              <a:solidFill>
                <a:schemeClr val="dk1"/>
              </a:solidFill>
              <a:latin typeface="Calibri"/>
              <a:ea typeface="Calibri"/>
              <a:cs typeface="Calibri"/>
              <a:sym typeface="Calibri"/>
            </a:endParaRPr>
          </a:p>
        </p:txBody>
      </p:sp>
      <p:sp>
        <p:nvSpPr>
          <p:cNvPr id="96" name="Google Shape;96;p1"/>
          <p:cNvSpPr/>
          <p:nvPr/>
        </p:nvSpPr>
        <p:spPr>
          <a:xfrm>
            <a:off x="2610131" y="5329014"/>
            <a:ext cx="2306776" cy="1334590"/>
          </a:xfrm>
          <a:prstGeom prst="rect">
            <a:avLst/>
          </a:prstGeom>
          <a:solidFill>
            <a:srgbClr val="EAEAEA"/>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Estimated levels of adult smoking are worse than the average for Blackpool</a:t>
            </a:r>
            <a:endParaRPr b="0" i="0" sz="1800" u="none" cap="none" strike="noStrike">
              <a:solidFill>
                <a:schemeClr val="dk1"/>
              </a:solidFill>
              <a:latin typeface="Calibri"/>
              <a:ea typeface="Calibri"/>
              <a:cs typeface="Calibri"/>
              <a:sym typeface="Calibri"/>
            </a:endParaRPr>
          </a:p>
        </p:txBody>
      </p:sp>
      <p:sp>
        <p:nvSpPr>
          <p:cNvPr id="97" name="Google Shape;97;p1"/>
          <p:cNvSpPr/>
          <p:nvPr/>
        </p:nvSpPr>
        <p:spPr>
          <a:xfrm>
            <a:off x="5096914" y="5329014"/>
            <a:ext cx="2306776" cy="1334590"/>
          </a:xfrm>
          <a:prstGeom prst="rect">
            <a:avLst/>
          </a:prstGeom>
          <a:solidFill>
            <a:srgbClr val="FFCC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The rate of alcohol-specific hospital stays is worse than the average for England</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822"/>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822"/>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822"/>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822"/>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822"/>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822"/>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10"/>
          <p:cNvSpPr/>
          <p:nvPr/>
        </p:nvSpPr>
        <p:spPr>
          <a:xfrm>
            <a:off x="738111" y="0"/>
            <a:ext cx="29803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chemeClr val="dk1"/>
                </a:solidFill>
                <a:latin typeface="Calibri"/>
                <a:ea typeface="Calibri"/>
                <a:cs typeface="Calibri"/>
                <a:sym typeface="Calibri"/>
              </a:rPr>
              <a:t>Instagram</a:t>
            </a:r>
            <a:endParaRPr sz="5400" u="sng" cap="none">
              <a:solidFill>
                <a:schemeClr val="dk1"/>
              </a:solidFill>
              <a:latin typeface="Calibri"/>
              <a:ea typeface="Calibri"/>
              <a:cs typeface="Calibri"/>
              <a:sym typeface="Calibri"/>
            </a:endParaRPr>
          </a:p>
        </p:txBody>
      </p:sp>
      <p:sp>
        <p:nvSpPr>
          <p:cNvPr id="214" name="Google Shape;214;p10"/>
          <p:cNvSpPr/>
          <p:nvPr/>
        </p:nvSpPr>
        <p:spPr>
          <a:xfrm>
            <a:off x="4868923" y="0"/>
            <a:ext cx="264354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chemeClr val="dk1"/>
                </a:solidFill>
                <a:latin typeface="Calibri"/>
                <a:ea typeface="Calibri"/>
                <a:cs typeface="Calibri"/>
                <a:sym typeface="Calibri"/>
              </a:rPr>
              <a:t>Podcasts</a:t>
            </a:r>
            <a:endParaRPr sz="5400" u="sng" cap="none">
              <a:solidFill>
                <a:schemeClr val="dk1"/>
              </a:solidFill>
              <a:latin typeface="Calibri"/>
              <a:ea typeface="Calibri"/>
              <a:cs typeface="Calibri"/>
              <a:sym typeface="Calibri"/>
            </a:endParaRPr>
          </a:p>
        </p:txBody>
      </p:sp>
      <p:sp>
        <p:nvSpPr>
          <p:cNvPr id="215" name="Google Shape;215;p10"/>
          <p:cNvSpPr/>
          <p:nvPr/>
        </p:nvSpPr>
        <p:spPr>
          <a:xfrm>
            <a:off x="8537408" y="0"/>
            <a:ext cx="275011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chemeClr val="dk1"/>
                </a:solidFill>
                <a:latin typeface="Calibri"/>
                <a:ea typeface="Calibri"/>
                <a:cs typeface="Calibri"/>
                <a:sym typeface="Calibri"/>
              </a:rPr>
              <a:t>Websites</a:t>
            </a:r>
            <a:endParaRPr sz="5400" u="sng" cap="none">
              <a:solidFill>
                <a:schemeClr val="dk1"/>
              </a:solidFill>
              <a:latin typeface="Calibri"/>
              <a:ea typeface="Calibri"/>
              <a:cs typeface="Calibri"/>
              <a:sym typeface="Calibri"/>
            </a:endParaRPr>
          </a:p>
        </p:txBody>
      </p:sp>
      <p:sp>
        <p:nvSpPr>
          <p:cNvPr id="216" name="Google Shape;216;p10"/>
          <p:cNvSpPr/>
          <p:nvPr/>
        </p:nvSpPr>
        <p:spPr>
          <a:xfrm>
            <a:off x="8976952" y="3433011"/>
            <a:ext cx="187102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chemeClr val="dk1"/>
                </a:solidFill>
                <a:latin typeface="Calibri"/>
                <a:ea typeface="Calibri"/>
                <a:cs typeface="Calibri"/>
                <a:sym typeface="Calibri"/>
              </a:rPr>
              <a:t>Books</a:t>
            </a:r>
            <a:endParaRPr sz="5400" u="sng" cap="none">
              <a:solidFill>
                <a:schemeClr val="dk1"/>
              </a:solidFill>
              <a:latin typeface="Calibri"/>
              <a:ea typeface="Calibri"/>
              <a:cs typeface="Calibri"/>
              <a:sym typeface="Calibri"/>
            </a:endParaRPr>
          </a:p>
        </p:txBody>
      </p:sp>
      <p:sp>
        <p:nvSpPr>
          <p:cNvPr id="217" name="Google Shape;217;p10"/>
          <p:cNvSpPr/>
          <p:nvPr/>
        </p:nvSpPr>
        <p:spPr>
          <a:xfrm>
            <a:off x="197806" y="5775158"/>
            <a:ext cx="406098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rgbClr val="CC66FF"/>
                </a:solidFill>
                <a:latin typeface="Calibri"/>
                <a:ea typeface="Calibri"/>
                <a:cs typeface="Calibri"/>
                <a:sym typeface="Calibri"/>
                <a:hlinkClick r:id="rId3"/>
              </a:rPr>
              <a:t>Think Positive</a:t>
            </a:r>
            <a:endParaRPr sz="5400" u="sng" cap="none">
              <a:solidFill>
                <a:srgbClr val="CC66FF"/>
              </a:solidFill>
              <a:latin typeface="Calibri"/>
              <a:ea typeface="Calibri"/>
              <a:cs typeface="Calibri"/>
              <a:sym typeface="Calibri"/>
            </a:endParaRPr>
          </a:p>
        </p:txBody>
      </p:sp>
      <p:sp>
        <p:nvSpPr>
          <p:cNvPr id="218" name="Google Shape;218;p10"/>
          <p:cNvSpPr/>
          <p:nvPr/>
        </p:nvSpPr>
        <p:spPr>
          <a:xfrm>
            <a:off x="404998" y="1019582"/>
            <a:ext cx="3646594" cy="4755575"/>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@celestebarber</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@bodyposipanda</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@mypaleskinblog</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@chessiekingg</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@saggysara</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@sonnyturner</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@hi_ur_beautiful</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@theeverymanproject</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@bopo.boy</a:t>
            </a:r>
            <a:endParaRPr sz="25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500"/>
              <a:buFont typeface="Calibri"/>
              <a:buAutoNum type="arabicPeriod"/>
            </a:pPr>
            <a:r>
              <a:rPr lang="en-GB" sz="2500">
                <a:solidFill>
                  <a:schemeClr val="dk1"/>
                </a:solidFill>
                <a:latin typeface="Calibri"/>
                <a:ea typeface="Calibri"/>
                <a:cs typeface="Calibri"/>
                <a:sym typeface="Calibri"/>
              </a:rPr>
              <a:t>@love_disfigure</a:t>
            </a:r>
            <a:endParaRPr sz="2500">
              <a:solidFill>
                <a:schemeClr val="dk1"/>
              </a:solidFill>
              <a:latin typeface="Calibri"/>
              <a:ea typeface="Calibri"/>
              <a:cs typeface="Calibri"/>
              <a:sym typeface="Calibri"/>
            </a:endParaRPr>
          </a:p>
        </p:txBody>
      </p:sp>
      <p:sp>
        <p:nvSpPr>
          <p:cNvPr id="219" name="Google Shape;219;p10"/>
          <p:cNvSpPr/>
          <p:nvPr/>
        </p:nvSpPr>
        <p:spPr>
          <a:xfrm>
            <a:off x="4367398" y="1019581"/>
            <a:ext cx="3646594" cy="4755575"/>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The School of Greatness</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This American Life</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Aim a Little Higher</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Stuff You Should know</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Scroobius Pip’s Distraction Pieces</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TED Talks Podcasts</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The Daily Boost</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How To Do Everything</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Tough Girl Podcast</a:t>
            </a:r>
            <a:endParaRPr/>
          </a:p>
          <a:p>
            <a:pPr indent="-457200" lvl="0" marL="4572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Answer Me This</a:t>
            </a:r>
            <a:endParaRPr sz="2400">
              <a:solidFill>
                <a:schemeClr val="dk1"/>
              </a:solidFill>
              <a:latin typeface="Calibri"/>
              <a:ea typeface="Calibri"/>
              <a:cs typeface="Calibri"/>
              <a:sym typeface="Calibri"/>
            </a:endParaRPr>
          </a:p>
        </p:txBody>
      </p:sp>
      <p:sp>
        <p:nvSpPr>
          <p:cNvPr id="220" name="Google Shape;220;p10"/>
          <p:cNvSpPr/>
          <p:nvPr/>
        </p:nvSpPr>
        <p:spPr>
          <a:xfrm>
            <a:off x="8329798" y="1019582"/>
            <a:ext cx="3646594" cy="2413430"/>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2200"/>
              <a:buFont typeface="Calibri"/>
              <a:buAutoNum type="arabicPeriod"/>
            </a:pPr>
            <a:r>
              <a:rPr lang="en-GB" sz="2200" u="sng">
                <a:solidFill>
                  <a:schemeClr val="dk1"/>
                </a:solidFill>
                <a:latin typeface="Calibri"/>
                <a:ea typeface="Calibri"/>
                <a:cs typeface="Calibri"/>
                <a:sym typeface="Calibri"/>
                <a:hlinkClick r:id="rId4"/>
              </a:rPr>
              <a:t>www.timetochange.org.uk</a:t>
            </a:r>
            <a:endParaRPr sz="2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200"/>
              <a:buFont typeface="Calibri"/>
              <a:buAutoNum type="arabicPeriod"/>
            </a:pPr>
            <a:r>
              <a:rPr lang="en-GB" sz="2200" u="sng">
                <a:solidFill>
                  <a:schemeClr val="dk1"/>
                </a:solidFill>
                <a:latin typeface="Calibri"/>
                <a:ea typeface="Calibri"/>
                <a:cs typeface="Calibri"/>
                <a:sym typeface="Calibri"/>
                <a:hlinkClick r:id="rId5"/>
              </a:rPr>
              <a:t>www.nhs.co.uk</a:t>
            </a:r>
            <a:endParaRPr sz="2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200"/>
              <a:buFont typeface="Calibri"/>
              <a:buAutoNum type="arabicPeriod"/>
            </a:pPr>
            <a:r>
              <a:rPr lang="en-GB" sz="2200" u="sng">
                <a:solidFill>
                  <a:schemeClr val="dk1"/>
                </a:solidFill>
                <a:latin typeface="Calibri"/>
                <a:ea typeface="Calibri"/>
                <a:cs typeface="Calibri"/>
                <a:sym typeface="Calibri"/>
                <a:hlinkClick r:id="rId6"/>
              </a:rPr>
              <a:t>www.youngminds.org.uk</a:t>
            </a:r>
            <a:endParaRPr sz="2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200"/>
              <a:buFont typeface="Calibri"/>
              <a:buAutoNum type="arabicPeriod"/>
            </a:pPr>
            <a:r>
              <a:rPr lang="en-GB" sz="2200" u="sng">
                <a:solidFill>
                  <a:schemeClr val="dk1"/>
                </a:solidFill>
                <a:latin typeface="Calibri"/>
                <a:ea typeface="Calibri"/>
                <a:cs typeface="Calibri"/>
                <a:sym typeface="Calibri"/>
                <a:hlinkClick r:id="rId7"/>
              </a:rPr>
              <a:t>www.mind.org.uk</a:t>
            </a:r>
            <a:endParaRPr sz="2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200"/>
              <a:buFont typeface="Calibri"/>
              <a:buAutoNum type="arabicPeriod"/>
            </a:pPr>
            <a:r>
              <a:rPr lang="en-GB" sz="2200" u="sng">
                <a:solidFill>
                  <a:schemeClr val="dk1"/>
                </a:solidFill>
                <a:latin typeface="Calibri"/>
                <a:ea typeface="Calibri"/>
                <a:cs typeface="Calibri"/>
                <a:sym typeface="Calibri"/>
                <a:hlinkClick r:id="rId8"/>
              </a:rPr>
              <a:t>www.headstart.org.uk</a:t>
            </a:r>
            <a:endParaRPr sz="2200">
              <a:solidFill>
                <a:schemeClr val="dk1"/>
              </a:solidFill>
              <a:latin typeface="Calibri"/>
              <a:ea typeface="Calibri"/>
              <a:cs typeface="Calibri"/>
              <a:sym typeface="Calibri"/>
            </a:endParaRPr>
          </a:p>
        </p:txBody>
      </p:sp>
      <p:sp>
        <p:nvSpPr>
          <p:cNvPr id="221" name="Google Shape;221;p10"/>
          <p:cNvSpPr/>
          <p:nvPr/>
        </p:nvSpPr>
        <p:spPr>
          <a:xfrm>
            <a:off x="8329798" y="4356341"/>
            <a:ext cx="3646594" cy="2342147"/>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1900"/>
              <a:buFont typeface="Calibri"/>
              <a:buAutoNum type="arabicPeriod"/>
            </a:pPr>
            <a:r>
              <a:rPr lang="en-GB" sz="1900">
                <a:solidFill>
                  <a:schemeClr val="dk1"/>
                </a:solidFill>
                <a:latin typeface="Calibri"/>
                <a:ea typeface="Calibri"/>
                <a:cs typeface="Calibri"/>
                <a:sym typeface="Calibri"/>
              </a:rPr>
              <a:t>Chicken Soup for the Teenage Soul</a:t>
            </a:r>
            <a:endParaRPr/>
          </a:p>
          <a:p>
            <a:pPr indent="-457200" lvl="0" marL="457200" marR="0" rtl="0" algn="l">
              <a:spcBef>
                <a:spcPts val="0"/>
              </a:spcBef>
              <a:spcAft>
                <a:spcPts val="0"/>
              </a:spcAft>
              <a:buClr>
                <a:schemeClr val="dk1"/>
              </a:buClr>
              <a:buSzPts val="1900"/>
              <a:buFont typeface="Calibri"/>
              <a:buAutoNum type="arabicPeriod"/>
            </a:pPr>
            <a:r>
              <a:rPr lang="en-GB" sz="1900">
                <a:solidFill>
                  <a:schemeClr val="dk1"/>
                </a:solidFill>
                <a:latin typeface="Calibri"/>
                <a:ea typeface="Calibri"/>
                <a:cs typeface="Calibri"/>
                <a:sym typeface="Calibri"/>
              </a:rPr>
              <a:t>You Are A Badass</a:t>
            </a:r>
            <a:endParaRPr/>
          </a:p>
          <a:p>
            <a:pPr indent="-457200" lvl="0" marL="457200" marR="0" rtl="0" algn="l">
              <a:spcBef>
                <a:spcPts val="0"/>
              </a:spcBef>
              <a:spcAft>
                <a:spcPts val="0"/>
              </a:spcAft>
              <a:buClr>
                <a:schemeClr val="dk1"/>
              </a:buClr>
              <a:buSzPts val="1900"/>
              <a:buFont typeface="Calibri"/>
              <a:buAutoNum type="arabicPeriod"/>
            </a:pPr>
            <a:r>
              <a:rPr lang="en-GB" sz="1900">
                <a:solidFill>
                  <a:schemeClr val="dk1"/>
                </a:solidFill>
                <a:latin typeface="Calibri"/>
                <a:ea typeface="Calibri"/>
                <a:cs typeface="Calibri"/>
                <a:sym typeface="Calibri"/>
              </a:rPr>
              <a:t>My Anxious Mind</a:t>
            </a:r>
            <a:endParaRPr/>
          </a:p>
          <a:p>
            <a:pPr indent="-457200" lvl="0" marL="457200" marR="0" rtl="0" algn="l">
              <a:spcBef>
                <a:spcPts val="0"/>
              </a:spcBef>
              <a:spcAft>
                <a:spcPts val="0"/>
              </a:spcAft>
              <a:buClr>
                <a:schemeClr val="dk1"/>
              </a:buClr>
              <a:buSzPts val="1900"/>
              <a:buFont typeface="Calibri"/>
              <a:buAutoNum type="arabicPeriod"/>
            </a:pPr>
            <a:r>
              <a:rPr lang="en-GB" sz="1900">
                <a:solidFill>
                  <a:schemeClr val="dk1"/>
                </a:solidFill>
                <a:latin typeface="Calibri"/>
                <a:ea typeface="Calibri"/>
                <a:cs typeface="Calibri"/>
                <a:sym typeface="Calibri"/>
              </a:rPr>
              <a:t>You Don’t Have To Learn Everything The Hard Way</a:t>
            </a:r>
            <a:endParaRPr/>
          </a:p>
          <a:p>
            <a:pPr indent="-457200" lvl="0" marL="457200" marR="0" rtl="0" algn="l">
              <a:spcBef>
                <a:spcPts val="0"/>
              </a:spcBef>
              <a:spcAft>
                <a:spcPts val="0"/>
              </a:spcAft>
              <a:buClr>
                <a:schemeClr val="dk1"/>
              </a:buClr>
              <a:buSzPts val="1900"/>
              <a:buFont typeface="Calibri"/>
              <a:buAutoNum type="arabicPeriod"/>
            </a:pPr>
            <a:r>
              <a:rPr lang="en-GB" sz="1900">
                <a:solidFill>
                  <a:schemeClr val="dk1"/>
                </a:solidFill>
                <a:latin typeface="Calibri"/>
                <a:ea typeface="Calibri"/>
                <a:cs typeface="Calibri"/>
                <a:sym typeface="Calibri"/>
              </a:rPr>
              <a:t>7 Habits Of Highly Effective Teenagers</a:t>
            </a:r>
            <a:endParaRPr sz="1900">
              <a:solidFill>
                <a:schemeClr val="dk1"/>
              </a:solidFill>
              <a:latin typeface="Calibri"/>
              <a:ea typeface="Calibri"/>
              <a:cs typeface="Calibri"/>
              <a:sym typeface="Calibri"/>
            </a:endParaRPr>
          </a:p>
        </p:txBody>
      </p:sp>
      <p:pic>
        <p:nvPicPr>
          <p:cNvPr descr="Image result for time to change" id="222" name="Google Shape;222;p10"/>
          <p:cNvPicPr preferRelativeResize="0"/>
          <p:nvPr/>
        </p:nvPicPr>
        <p:blipFill rotWithShape="1">
          <a:blip r:embed="rId9">
            <a:alphaModFix/>
          </a:blip>
          <a:srcRect b="0" l="0" r="0" t="0"/>
          <a:stretch/>
        </p:blipFill>
        <p:spPr>
          <a:xfrm>
            <a:off x="4258790" y="5928740"/>
            <a:ext cx="1773613" cy="7697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822"/>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822"/>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822"/>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822"/>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
          <p:cNvSpPr/>
          <p:nvPr/>
        </p:nvSpPr>
        <p:spPr>
          <a:xfrm>
            <a:off x="163811" y="0"/>
            <a:ext cx="464903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sng" cap="none" strike="noStrike">
                <a:solidFill>
                  <a:schemeClr val="dk1"/>
                </a:solidFill>
                <a:latin typeface="Calibri"/>
                <a:ea typeface="Calibri"/>
                <a:cs typeface="Calibri"/>
                <a:sym typeface="Calibri"/>
              </a:rPr>
              <a:t>What is Health?</a:t>
            </a:r>
            <a:endParaRPr b="0" i="0" sz="5400" u="sng" cap="none" strike="noStrike">
              <a:solidFill>
                <a:schemeClr val="dk1"/>
              </a:solidFill>
              <a:latin typeface="Calibri"/>
              <a:ea typeface="Calibri"/>
              <a:cs typeface="Calibri"/>
              <a:sym typeface="Calibri"/>
            </a:endParaRPr>
          </a:p>
        </p:txBody>
      </p:sp>
      <p:sp>
        <p:nvSpPr>
          <p:cNvPr id="103" name="Google Shape;103;p2"/>
          <p:cNvSpPr txBox="1"/>
          <p:nvPr/>
        </p:nvSpPr>
        <p:spPr>
          <a:xfrm>
            <a:off x="147484" y="923330"/>
            <a:ext cx="11876194" cy="1323439"/>
          </a:xfrm>
          <a:prstGeom prst="rect">
            <a:avLst/>
          </a:prstGeom>
          <a:solidFill>
            <a:srgbClr val="FF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Calibri"/>
                <a:ea typeface="Calibri"/>
                <a:cs typeface="Calibri"/>
                <a:sym typeface="Calibri"/>
              </a:rPr>
              <a:t>Health is a complete state of </a:t>
            </a:r>
            <a:r>
              <a:rPr b="1" i="0" lang="en-GB" sz="4000" u="sng" cap="none" strike="noStrike">
                <a:solidFill>
                  <a:srgbClr val="CC66FF"/>
                </a:solidFill>
                <a:latin typeface="Calibri"/>
                <a:ea typeface="Calibri"/>
                <a:cs typeface="Calibri"/>
                <a:sym typeface="Calibri"/>
              </a:rPr>
              <a:t>physical</a:t>
            </a:r>
            <a:r>
              <a:rPr b="0" i="0" lang="en-GB" sz="3600" u="none" cap="none" strike="noStrike">
                <a:solidFill>
                  <a:schemeClr val="dk1"/>
                </a:solidFill>
                <a:latin typeface="Calibri"/>
                <a:ea typeface="Calibri"/>
                <a:cs typeface="Calibri"/>
                <a:sym typeface="Calibri"/>
              </a:rPr>
              <a:t>, </a:t>
            </a:r>
            <a:r>
              <a:rPr b="1" i="0" lang="en-GB" sz="4400" u="sng" cap="none" strike="noStrike">
                <a:solidFill>
                  <a:srgbClr val="00B0F0"/>
                </a:solidFill>
                <a:latin typeface="Calibri"/>
                <a:ea typeface="Calibri"/>
                <a:cs typeface="Calibri"/>
                <a:sym typeface="Calibri"/>
              </a:rPr>
              <a:t>mental</a:t>
            </a:r>
            <a:r>
              <a:rPr b="0" i="0" lang="en-GB" sz="3600" u="none" cap="none" strike="noStrike">
                <a:solidFill>
                  <a:schemeClr val="dk1"/>
                </a:solidFill>
                <a:latin typeface="Calibri"/>
                <a:ea typeface="Calibri"/>
                <a:cs typeface="Calibri"/>
                <a:sym typeface="Calibri"/>
              </a:rPr>
              <a:t> and </a:t>
            </a:r>
            <a:r>
              <a:rPr b="1" i="0" lang="en-GB" sz="4000" u="sng" cap="none" strike="noStrike">
                <a:solidFill>
                  <a:srgbClr val="FFCC00"/>
                </a:solidFill>
                <a:latin typeface="Calibri"/>
                <a:ea typeface="Calibri"/>
                <a:cs typeface="Calibri"/>
                <a:sym typeface="Calibri"/>
              </a:rPr>
              <a:t>social</a:t>
            </a:r>
            <a:r>
              <a:rPr b="0" i="0" lang="en-GB" sz="3600" u="none" cap="none" strike="noStrike">
                <a:solidFill>
                  <a:schemeClr val="dk1"/>
                </a:solidFill>
                <a:latin typeface="Calibri"/>
                <a:ea typeface="Calibri"/>
                <a:cs typeface="Calibri"/>
                <a:sym typeface="Calibri"/>
              </a:rPr>
              <a:t>     well-being not merely the absence of disease or infirmity.</a:t>
            </a:r>
            <a:endParaRPr b="0" i="0" sz="3600" u="none" cap="none" strike="noStrike">
              <a:solidFill>
                <a:schemeClr val="dk1"/>
              </a:solidFill>
              <a:latin typeface="Calibri"/>
              <a:ea typeface="Calibri"/>
              <a:cs typeface="Calibri"/>
              <a:sym typeface="Calibri"/>
            </a:endParaRPr>
          </a:p>
        </p:txBody>
      </p:sp>
      <p:sp>
        <p:nvSpPr>
          <p:cNvPr id="104" name="Google Shape;104;p2"/>
          <p:cNvSpPr/>
          <p:nvPr/>
        </p:nvSpPr>
        <p:spPr>
          <a:xfrm>
            <a:off x="420440" y="3411939"/>
            <a:ext cx="3646594" cy="3234520"/>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dk1"/>
                </a:solidFill>
                <a:latin typeface="Calibri"/>
                <a:ea typeface="Calibri"/>
                <a:cs typeface="Calibri"/>
                <a:sym typeface="Calibri"/>
              </a:rPr>
              <a:t>All body systems working well, free from illness and injury. Ability to carry out everyday tasks </a:t>
            </a:r>
            <a:endParaRPr b="0" i="0" sz="2400" u="none" cap="none" strike="noStrike">
              <a:solidFill>
                <a:schemeClr val="dk1"/>
              </a:solidFill>
              <a:latin typeface="Calibri"/>
              <a:ea typeface="Calibri"/>
              <a:cs typeface="Calibri"/>
              <a:sym typeface="Calibri"/>
            </a:endParaRPr>
          </a:p>
        </p:txBody>
      </p:sp>
      <p:sp>
        <p:nvSpPr>
          <p:cNvPr id="105" name="Google Shape;105;p2"/>
          <p:cNvSpPr/>
          <p:nvPr/>
        </p:nvSpPr>
        <p:spPr>
          <a:xfrm>
            <a:off x="1065132" y="2367689"/>
            <a:ext cx="248003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5400" u="sng" cap="none" strike="noStrike">
                <a:solidFill>
                  <a:srgbClr val="CC66FF"/>
                </a:solidFill>
                <a:latin typeface="Calibri"/>
                <a:ea typeface="Calibri"/>
                <a:cs typeface="Calibri"/>
                <a:sym typeface="Calibri"/>
              </a:rPr>
              <a:t>Physical</a:t>
            </a:r>
            <a:endParaRPr b="1" i="0" sz="5400" u="sng" cap="none" strike="noStrike">
              <a:solidFill>
                <a:srgbClr val="CC66FF"/>
              </a:solidFill>
              <a:latin typeface="Calibri"/>
              <a:ea typeface="Calibri"/>
              <a:cs typeface="Calibri"/>
              <a:sym typeface="Calibri"/>
            </a:endParaRPr>
          </a:p>
        </p:txBody>
      </p:sp>
      <p:sp>
        <p:nvSpPr>
          <p:cNvPr id="106" name="Google Shape;106;p2"/>
          <p:cNvSpPr/>
          <p:nvPr/>
        </p:nvSpPr>
        <p:spPr>
          <a:xfrm>
            <a:off x="4961074" y="2367689"/>
            <a:ext cx="224901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5400" u="sng" cap="none" strike="noStrike">
                <a:solidFill>
                  <a:srgbClr val="00B0F0"/>
                </a:solidFill>
                <a:latin typeface="Calibri"/>
                <a:ea typeface="Calibri"/>
                <a:cs typeface="Calibri"/>
                <a:sym typeface="Calibri"/>
              </a:rPr>
              <a:t>Mental</a:t>
            </a:r>
            <a:endParaRPr b="1" i="0" sz="5400" u="sng" cap="none" strike="noStrike">
              <a:solidFill>
                <a:srgbClr val="00B0F0"/>
              </a:solidFill>
              <a:latin typeface="Calibri"/>
              <a:ea typeface="Calibri"/>
              <a:cs typeface="Calibri"/>
              <a:sym typeface="Calibri"/>
            </a:endParaRPr>
          </a:p>
        </p:txBody>
      </p:sp>
      <p:sp>
        <p:nvSpPr>
          <p:cNvPr id="107" name="Google Shape;107;p2"/>
          <p:cNvSpPr/>
          <p:nvPr/>
        </p:nvSpPr>
        <p:spPr>
          <a:xfrm>
            <a:off x="4262284" y="3411938"/>
            <a:ext cx="3646594" cy="3234521"/>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dk1"/>
                </a:solidFill>
                <a:latin typeface="Calibri"/>
                <a:ea typeface="Calibri"/>
                <a:cs typeface="Calibri"/>
                <a:sym typeface="Calibri"/>
              </a:rPr>
              <a:t>A state of well-being in which every individual realises her/his own potential, can cope with the stresses of life, can work productively and fruitfully, and is able to make a contribution to her/his community</a:t>
            </a:r>
            <a:endParaRPr b="0" i="0" sz="2400" u="none" cap="none" strike="noStrike">
              <a:solidFill>
                <a:schemeClr val="dk1"/>
              </a:solidFill>
              <a:latin typeface="Calibri"/>
              <a:ea typeface="Calibri"/>
              <a:cs typeface="Calibri"/>
              <a:sym typeface="Calibri"/>
            </a:endParaRPr>
          </a:p>
        </p:txBody>
      </p:sp>
      <p:sp>
        <p:nvSpPr>
          <p:cNvPr id="108" name="Google Shape;108;p2"/>
          <p:cNvSpPr/>
          <p:nvPr/>
        </p:nvSpPr>
        <p:spPr>
          <a:xfrm>
            <a:off x="8999927" y="2367689"/>
            <a:ext cx="185499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5400" u="sng" cap="none" strike="noStrike">
                <a:solidFill>
                  <a:srgbClr val="FFCC00"/>
                </a:solidFill>
                <a:latin typeface="Calibri"/>
                <a:ea typeface="Calibri"/>
                <a:cs typeface="Calibri"/>
                <a:sym typeface="Calibri"/>
              </a:rPr>
              <a:t>Social</a:t>
            </a:r>
            <a:endParaRPr b="1" i="0" sz="5400" u="sng" cap="none" strike="noStrike">
              <a:solidFill>
                <a:srgbClr val="FFCC00"/>
              </a:solidFill>
              <a:latin typeface="Calibri"/>
              <a:ea typeface="Calibri"/>
              <a:cs typeface="Calibri"/>
              <a:sym typeface="Calibri"/>
            </a:endParaRPr>
          </a:p>
        </p:txBody>
      </p:sp>
      <p:sp>
        <p:nvSpPr>
          <p:cNvPr id="109" name="Google Shape;109;p2"/>
          <p:cNvSpPr/>
          <p:nvPr/>
        </p:nvSpPr>
        <p:spPr>
          <a:xfrm>
            <a:off x="8104128" y="3411937"/>
            <a:ext cx="3646594" cy="3234521"/>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dk1"/>
                </a:solidFill>
                <a:latin typeface="Calibri"/>
                <a:ea typeface="Calibri"/>
                <a:cs typeface="Calibri"/>
                <a:sym typeface="Calibri"/>
              </a:rPr>
              <a:t>Basic human needs are being met. The individual has friendships and support, some value in society, is socially active and has little stress in social circumstances</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822"/>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822"/>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822"/>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822"/>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822"/>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822"/>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3"/>
          <p:cNvSpPr/>
          <p:nvPr/>
        </p:nvSpPr>
        <p:spPr>
          <a:xfrm>
            <a:off x="0" y="16042"/>
            <a:ext cx="709745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sng" cap="none" strike="noStrike">
                <a:solidFill>
                  <a:schemeClr val="dk1"/>
                </a:solidFill>
                <a:latin typeface="Calibri"/>
                <a:ea typeface="Calibri"/>
                <a:cs typeface="Calibri"/>
                <a:sym typeface="Calibri"/>
              </a:rPr>
              <a:t>Physical Health - Obesity</a:t>
            </a:r>
            <a:endParaRPr b="0" i="0" sz="5400" u="sng" cap="none" strike="noStrike">
              <a:solidFill>
                <a:schemeClr val="dk1"/>
              </a:solidFill>
              <a:latin typeface="Calibri"/>
              <a:ea typeface="Calibri"/>
              <a:cs typeface="Calibri"/>
              <a:sym typeface="Calibri"/>
            </a:endParaRPr>
          </a:p>
        </p:txBody>
      </p:sp>
      <p:sp>
        <p:nvSpPr>
          <p:cNvPr id="115" name="Google Shape;115;p3"/>
          <p:cNvSpPr txBox="1"/>
          <p:nvPr/>
        </p:nvSpPr>
        <p:spPr>
          <a:xfrm>
            <a:off x="147484" y="923330"/>
            <a:ext cx="11876194" cy="1077218"/>
          </a:xfrm>
          <a:prstGeom prst="rect">
            <a:avLst/>
          </a:prstGeom>
          <a:solidFill>
            <a:srgbClr val="FFCC99"/>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Calibri"/>
                <a:ea typeface="Calibri"/>
                <a:cs typeface="Calibri"/>
                <a:sym typeface="Calibri"/>
              </a:rPr>
              <a:t>This is a term used to describe people with a large fat content, caused by an imbalance of calories consumed to energy expenditure</a:t>
            </a:r>
            <a:endParaRPr b="0" i="0" sz="3200" u="none" cap="none" strike="noStrike">
              <a:solidFill>
                <a:schemeClr val="dk1"/>
              </a:solidFill>
              <a:latin typeface="Calibri"/>
              <a:ea typeface="Calibri"/>
              <a:cs typeface="Calibri"/>
              <a:sym typeface="Calibri"/>
            </a:endParaRPr>
          </a:p>
        </p:txBody>
      </p:sp>
      <p:sp>
        <p:nvSpPr>
          <p:cNvPr id="116" name="Google Shape;116;p3"/>
          <p:cNvSpPr/>
          <p:nvPr/>
        </p:nvSpPr>
        <p:spPr>
          <a:xfrm>
            <a:off x="147484" y="2000548"/>
            <a:ext cx="21547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sng" cap="none" strike="noStrike">
                <a:solidFill>
                  <a:schemeClr val="dk1"/>
                </a:solidFill>
                <a:latin typeface="Calibri"/>
                <a:ea typeface="Calibri"/>
                <a:cs typeface="Calibri"/>
                <a:sym typeface="Calibri"/>
              </a:rPr>
              <a:t>Calorie</a:t>
            </a:r>
            <a:endParaRPr b="0" i="0" sz="5400" u="sng" cap="none" strike="noStrike">
              <a:solidFill>
                <a:schemeClr val="dk1"/>
              </a:solidFill>
              <a:latin typeface="Calibri"/>
              <a:ea typeface="Calibri"/>
              <a:cs typeface="Calibri"/>
              <a:sym typeface="Calibri"/>
            </a:endParaRPr>
          </a:p>
        </p:txBody>
      </p:sp>
      <p:sp>
        <p:nvSpPr>
          <p:cNvPr id="117" name="Google Shape;117;p3"/>
          <p:cNvSpPr txBox="1"/>
          <p:nvPr/>
        </p:nvSpPr>
        <p:spPr>
          <a:xfrm>
            <a:off x="2302241" y="2118467"/>
            <a:ext cx="9721437" cy="830997"/>
          </a:xfrm>
          <a:prstGeom prst="rect">
            <a:avLst/>
          </a:prstGeom>
          <a:solidFill>
            <a:srgbClr val="FF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dk1"/>
                </a:solidFill>
                <a:latin typeface="Calibri"/>
                <a:ea typeface="Calibri"/>
                <a:cs typeface="Calibri"/>
                <a:sym typeface="Calibri"/>
              </a:rPr>
              <a:t>They are obtained from the food and drink we consume. Therefore, the more calories we eat through our food the more energy we have to use</a:t>
            </a:r>
            <a:endParaRPr b="0" i="0" sz="2400" u="none" cap="none" strike="noStrike">
              <a:solidFill>
                <a:schemeClr val="dk1"/>
              </a:solidFill>
              <a:latin typeface="Calibri"/>
              <a:ea typeface="Calibri"/>
              <a:cs typeface="Calibri"/>
              <a:sym typeface="Calibri"/>
            </a:endParaRPr>
          </a:p>
        </p:txBody>
      </p:sp>
      <p:sp>
        <p:nvSpPr>
          <p:cNvPr id="118" name="Google Shape;118;p3"/>
          <p:cNvSpPr/>
          <p:nvPr/>
        </p:nvSpPr>
        <p:spPr>
          <a:xfrm>
            <a:off x="147484" y="3061724"/>
            <a:ext cx="2900516" cy="3611792"/>
          </a:xfrm>
          <a:prstGeom prst="rect">
            <a:avLst/>
          </a:prstGeom>
          <a:solidFill>
            <a:srgbClr val="FF99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400" u="none" cap="none" strike="noStrike">
                <a:solidFill>
                  <a:schemeClr val="dk1"/>
                </a:solidFill>
                <a:latin typeface="Calibri"/>
                <a:ea typeface="Calibri"/>
                <a:cs typeface="Calibri"/>
                <a:sym typeface="Calibri"/>
              </a:rPr>
              <a:t>What do you think these numbers mean?</a:t>
            </a:r>
            <a:endParaRPr b="0" i="0" sz="4400" u="none" cap="none" strike="noStrike">
              <a:solidFill>
                <a:schemeClr val="dk1"/>
              </a:solidFill>
              <a:latin typeface="Calibri"/>
              <a:ea typeface="Calibri"/>
              <a:cs typeface="Calibri"/>
              <a:sym typeface="Calibri"/>
            </a:endParaRPr>
          </a:p>
        </p:txBody>
      </p:sp>
      <p:sp>
        <p:nvSpPr>
          <p:cNvPr id="119" name="Google Shape;119;p3"/>
          <p:cNvSpPr/>
          <p:nvPr/>
        </p:nvSpPr>
        <p:spPr>
          <a:xfrm>
            <a:off x="147484" y="3041170"/>
            <a:ext cx="2900516" cy="1853658"/>
          </a:xfrm>
          <a:prstGeom prst="rect">
            <a:avLst/>
          </a:prstGeom>
          <a:solidFill>
            <a:srgbClr val="CCECFF"/>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9600" u="none" cap="none" strike="noStrike">
                <a:solidFill>
                  <a:schemeClr val="dk1"/>
                </a:solidFill>
                <a:latin typeface="Calibri"/>
                <a:ea typeface="Calibri"/>
                <a:cs typeface="Calibri"/>
                <a:sym typeface="Calibri"/>
              </a:rPr>
              <a:t>2000</a:t>
            </a:r>
            <a:endParaRPr b="0" i="0" sz="9600" u="none" cap="none" strike="noStrike">
              <a:solidFill>
                <a:schemeClr val="dk1"/>
              </a:solidFill>
              <a:latin typeface="Calibri"/>
              <a:ea typeface="Calibri"/>
              <a:cs typeface="Calibri"/>
              <a:sym typeface="Calibri"/>
            </a:endParaRPr>
          </a:p>
        </p:txBody>
      </p:sp>
      <p:sp>
        <p:nvSpPr>
          <p:cNvPr id="120" name="Google Shape;120;p3"/>
          <p:cNvSpPr/>
          <p:nvPr/>
        </p:nvSpPr>
        <p:spPr>
          <a:xfrm>
            <a:off x="147484" y="4915382"/>
            <a:ext cx="2900516" cy="1758134"/>
          </a:xfrm>
          <a:prstGeom prst="rect">
            <a:avLst/>
          </a:prstGeom>
          <a:solidFill>
            <a:srgbClr val="CCECFF"/>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9600" u="none" cap="none" strike="noStrike">
                <a:solidFill>
                  <a:schemeClr val="dk1"/>
                </a:solidFill>
                <a:latin typeface="Calibri"/>
                <a:ea typeface="Calibri"/>
                <a:cs typeface="Calibri"/>
                <a:sym typeface="Calibri"/>
              </a:rPr>
              <a:t>2500</a:t>
            </a:r>
            <a:endParaRPr b="0" i="0" sz="9600" u="none" cap="none" strike="noStrike">
              <a:solidFill>
                <a:schemeClr val="dk1"/>
              </a:solidFill>
              <a:latin typeface="Calibri"/>
              <a:ea typeface="Calibri"/>
              <a:cs typeface="Calibri"/>
              <a:sym typeface="Calibri"/>
            </a:endParaRPr>
          </a:p>
        </p:txBody>
      </p:sp>
      <p:sp>
        <p:nvSpPr>
          <p:cNvPr id="121" name="Google Shape;121;p3"/>
          <p:cNvSpPr/>
          <p:nvPr/>
        </p:nvSpPr>
        <p:spPr>
          <a:xfrm>
            <a:off x="3185065" y="3061724"/>
            <a:ext cx="2900516" cy="3611792"/>
          </a:xfrm>
          <a:prstGeom prst="rect">
            <a:avLst/>
          </a:prstGeom>
          <a:solidFill>
            <a:srgbClr val="FF99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000" u="none" cap="none" strike="noStrike">
                <a:solidFill>
                  <a:schemeClr val="dk1"/>
                </a:solidFill>
                <a:latin typeface="Calibri"/>
                <a:ea typeface="Calibri"/>
                <a:cs typeface="Calibri"/>
                <a:sym typeface="Calibri"/>
              </a:rPr>
              <a:t>The average adult male requires 2500kcal/day whilst the average female requires 2000kcal/day</a:t>
            </a:r>
            <a:endParaRPr b="0" i="0" sz="3000" u="none" cap="none" strike="noStrike">
              <a:solidFill>
                <a:schemeClr val="dk1"/>
              </a:solidFill>
              <a:latin typeface="Calibri"/>
              <a:ea typeface="Calibri"/>
              <a:cs typeface="Calibri"/>
              <a:sym typeface="Calibri"/>
            </a:endParaRPr>
          </a:p>
        </p:txBody>
      </p:sp>
      <p:pic>
        <p:nvPicPr>
          <p:cNvPr descr="Image result for carbohydrates" id="122" name="Google Shape;122;p3"/>
          <p:cNvPicPr preferRelativeResize="0"/>
          <p:nvPr/>
        </p:nvPicPr>
        <p:blipFill rotWithShape="1">
          <a:blip r:embed="rId3">
            <a:alphaModFix/>
          </a:blip>
          <a:srcRect b="0" l="0" r="0" t="0"/>
          <a:stretch/>
        </p:blipFill>
        <p:spPr>
          <a:xfrm>
            <a:off x="6222646" y="3087310"/>
            <a:ext cx="1914557" cy="1653131"/>
          </a:xfrm>
          <a:prstGeom prst="rect">
            <a:avLst/>
          </a:prstGeom>
          <a:noFill/>
          <a:ln>
            <a:noFill/>
          </a:ln>
        </p:spPr>
      </p:pic>
      <p:pic>
        <p:nvPicPr>
          <p:cNvPr descr="Image result for protein" id="123" name="Google Shape;123;p3"/>
          <p:cNvPicPr preferRelativeResize="0"/>
          <p:nvPr/>
        </p:nvPicPr>
        <p:blipFill rotWithShape="1">
          <a:blip r:embed="rId4">
            <a:alphaModFix/>
          </a:blip>
          <a:srcRect b="0" l="0" r="0" t="0"/>
          <a:stretch/>
        </p:blipFill>
        <p:spPr>
          <a:xfrm>
            <a:off x="8225820" y="3087310"/>
            <a:ext cx="1914557" cy="1653131"/>
          </a:xfrm>
          <a:prstGeom prst="rect">
            <a:avLst/>
          </a:prstGeom>
          <a:noFill/>
          <a:ln>
            <a:noFill/>
          </a:ln>
        </p:spPr>
      </p:pic>
      <p:pic>
        <p:nvPicPr>
          <p:cNvPr descr="Image result for fats in food" id="124" name="Google Shape;124;p3"/>
          <p:cNvPicPr preferRelativeResize="0"/>
          <p:nvPr/>
        </p:nvPicPr>
        <p:blipFill rotWithShape="1">
          <a:blip r:embed="rId5">
            <a:alphaModFix/>
          </a:blip>
          <a:srcRect b="0" l="0" r="0" t="0"/>
          <a:stretch/>
        </p:blipFill>
        <p:spPr>
          <a:xfrm>
            <a:off x="10228994" y="3080198"/>
            <a:ext cx="1914558" cy="1660243"/>
          </a:xfrm>
          <a:prstGeom prst="rect">
            <a:avLst/>
          </a:prstGeom>
          <a:noFill/>
          <a:ln>
            <a:noFill/>
          </a:ln>
        </p:spPr>
      </p:pic>
      <p:sp>
        <p:nvSpPr>
          <p:cNvPr id="125" name="Google Shape;125;p3"/>
          <p:cNvSpPr/>
          <p:nvPr/>
        </p:nvSpPr>
        <p:spPr>
          <a:xfrm>
            <a:off x="6222646" y="4868423"/>
            <a:ext cx="1905829" cy="1805093"/>
          </a:xfrm>
          <a:prstGeom prst="rect">
            <a:avLst/>
          </a:prstGeom>
          <a:solidFill>
            <a:srgbClr val="FFCC99"/>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400" u="none" cap="none" strike="noStrike">
                <a:solidFill>
                  <a:schemeClr val="dk1"/>
                </a:solidFill>
                <a:latin typeface="Calibri"/>
                <a:ea typeface="Calibri"/>
                <a:cs typeface="Calibri"/>
                <a:sym typeface="Calibri"/>
              </a:rPr>
              <a:t>55-60%</a:t>
            </a:r>
            <a:endParaRPr b="0" i="0" sz="4400" u="none" cap="none" strike="noStrike">
              <a:solidFill>
                <a:schemeClr val="dk1"/>
              </a:solidFill>
              <a:latin typeface="Calibri"/>
              <a:ea typeface="Calibri"/>
              <a:cs typeface="Calibri"/>
              <a:sym typeface="Calibri"/>
            </a:endParaRPr>
          </a:p>
        </p:txBody>
      </p:sp>
      <p:sp>
        <p:nvSpPr>
          <p:cNvPr id="126" name="Google Shape;126;p3"/>
          <p:cNvSpPr/>
          <p:nvPr/>
        </p:nvSpPr>
        <p:spPr>
          <a:xfrm>
            <a:off x="8221269" y="4867620"/>
            <a:ext cx="1905829" cy="1805093"/>
          </a:xfrm>
          <a:prstGeom prst="rect">
            <a:avLst/>
          </a:prstGeom>
          <a:solidFill>
            <a:srgbClr val="FFCC99"/>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400" u="none" cap="none" strike="noStrike">
                <a:solidFill>
                  <a:schemeClr val="dk1"/>
                </a:solidFill>
                <a:latin typeface="Calibri"/>
                <a:ea typeface="Calibri"/>
                <a:cs typeface="Calibri"/>
                <a:sym typeface="Calibri"/>
              </a:rPr>
              <a:t>15-20%</a:t>
            </a:r>
            <a:endParaRPr b="0" i="0" sz="4400" u="none" cap="none" strike="noStrike">
              <a:solidFill>
                <a:schemeClr val="dk1"/>
              </a:solidFill>
              <a:latin typeface="Calibri"/>
              <a:ea typeface="Calibri"/>
              <a:cs typeface="Calibri"/>
              <a:sym typeface="Calibri"/>
            </a:endParaRPr>
          </a:p>
        </p:txBody>
      </p:sp>
      <p:sp>
        <p:nvSpPr>
          <p:cNvPr id="127" name="Google Shape;127;p3"/>
          <p:cNvSpPr/>
          <p:nvPr/>
        </p:nvSpPr>
        <p:spPr>
          <a:xfrm>
            <a:off x="10219892" y="4874337"/>
            <a:ext cx="1905829" cy="1805093"/>
          </a:xfrm>
          <a:prstGeom prst="rect">
            <a:avLst/>
          </a:prstGeom>
          <a:solidFill>
            <a:srgbClr val="FFCC99"/>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400" u="none" cap="none" strike="noStrike">
                <a:solidFill>
                  <a:schemeClr val="dk1"/>
                </a:solidFill>
                <a:latin typeface="Calibri"/>
                <a:ea typeface="Calibri"/>
                <a:cs typeface="Calibri"/>
                <a:sym typeface="Calibri"/>
              </a:rPr>
              <a:t>25-30%</a:t>
            </a:r>
            <a:endParaRPr b="0" i="0" sz="4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822"/>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822"/>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33" name="Google Shape;13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Image result for calories in food and exercise to burn" id="134" name="Google Shape;134;p4"/>
          <p:cNvPicPr preferRelativeResize="0"/>
          <p:nvPr/>
        </p:nvPicPr>
        <p:blipFill rotWithShape="1">
          <a:blip r:embed="rId3">
            <a:alphaModFix/>
          </a:blip>
          <a:srcRect b="0" l="0" r="0" t="0"/>
          <a:stretch/>
        </p:blipFill>
        <p:spPr>
          <a:xfrm>
            <a:off x="-1" y="0"/>
            <a:ext cx="6014757" cy="6996113"/>
          </a:xfrm>
          <a:prstGeom prst="rect">
            <a:avLst/>
          </a:prstGeom>
          <a:noFill/>
          <a:ln>
            <a:noFill/>
          </a:ln>
        </p:spPr>
      </p:pic>
      <p:pic>
        <p:nvPicPr>
          <p:cNvPr descr="Related image" id="135" name="Google Shape;135;p4"/>
          <p:cNvPicPr preferRelativeResize="0"/>
          <p:nvPr/>
        </p:nvPicPr>
        <p:blipFill rotWithShape="1">
          <a:blip r:embed="rId4">
            <a:alphaModFix/>
          </a:blip>
          <a:srcRect b="0" l="0" r="0" t="0"/>
          <a:stretch/>
        </p:blipFill>
        <p:spPr>
          <a:xfrm>
            <a:off x="6014756" y="-1"/>
            <a:ext cx="6177245" cy="6969993"/>
          </a:xfrm>
          <a:prstGeom prst="rect">
            <a:avLst/>
          </a:prstGeom>
          <a:noFill/>
          <a:ln>
            <a:noFill/>
          </a:ln>
        </p:spPr>
      </p:pic>
      <p:pic>
        <p:nvPicPr>
          <p:cNvPr descr="Related image" id="136" name="Google Shape;136;p4"/>
          <p:cNvPicPr preferRelativeResize="0"/>
          <p:nvPr/>
        </p:nvPicPr>
        <p:blipFill rotWithShape="1">
          <a:blip r:embed="rId5">
            <a:alphaModFix/>
          </a:blip>
          <a:srcRect b="0" l="0" r="0" t="0"/>
          <a:stretch/>
        </p:blipFill>
        <p:spPr>
          <a:xfrm>
            <a:off x="-2" y="-1"/>
            <a:ext cx="6014757" cy="6996114"/>
          </a:xfrm>
          <a:prstGeom prst="rect">
            <a:avLst/>
          </a:prstGeom>
          <a:noFill/>
          <a:ln>
            <a:noFill/>
          </a:ln>
        </p:spPr>
      </p:pic>
      <p:pic>
        <p:nvPicPr>
          <p:cNvPr descr="Related image" id="137" name="Google Shape;137;p4"/>
          <p:cNvPicPr preferRelativeResize="0"/>
          <p:nvPr/>
        </p:nvPicPr>
        <p:blipFill rotWithShape="1">
          <a:blip r:embed="rId6">
            <a:alphaModFix/>
          </a:blip>
          <a:srcRect b="0" l="0" r="0" t="0"/>
          <a:stretch/>
        </p:blipFill>
        <p:spPr>
          <a:xfrm>
            <a:off x="6014755" y="-1"/>
            <a:ext cx="6177245" cy="6969993"/>
          </a:xfrm>
          <a:prstGeom prst="rect">
            <a:avLst/>
          </a:prstGeom>
          <a:noFill/>
          <a:ln>
            <a:noFill/>
          </a:ln>
        </p:spPr>
      </p:pic>
      <p:pic>
        <p:nvPicPr>
          <p:cNvPr descr="Related image" id="138" name="Google Shape;138;p4"/>
          <p:cNvPicPr preferRelativeResize="0"/>
          <p:nvPr/>
        </p:nvPicPr>
        <p:blipFill rotWithShape="1">
          <a:blip r:embed="rId7">
            <a:alphaModFix/>
          </a:blip>
          <a:srcRect b="0" l="0" r="0" t="0"/>
          <a:stretch/>
        </p:blipFill>
        <p:spPr>
          <a:xfrm>
            <a:off x="0" y="-2"/>
            <a:ext cx="6014754" cy="6969994"/>
          </a:xfrm>
          <a:prstGeom prst="rect">
            <a:avLst/>
          </a:prstGeom>
          <a:noFill/>
          <a:ln>
            <a:noFill/>
          </a:ln>
        </p:spPr>
      </p:pic>
      <p:pic>
        <p:nvPicPr>
          <p:cNvPr descr="Related image" id="139" name="Google Shape;139;p4"/>
          <p:cNvPicPr preferRelativeResize="0"/>
          <p:nvPr/>
        </p:nvPicPr>
        <p:blipFill rotWithShape="1">
          <a:blip r:embed="rId8">
            <a:alphaModFix/>
          </a:blip>
          <a:srcRect b="0" l="0" r="0" t="0"/>
          <a:stretch/>
        </p:blipFill>
        <p:spPr>
          <a:xfrm>
            <a:off x="6014754" y="-26122"/>
            <a:ext cx="6177247" cy="70222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5"/>
          <p:cNvSpPr/>
          <p:nvPr/>
        </p:nvSpPr>
        <p:spPr>
          <a:xfrm>
            <a:off x="0" y="48126"/>
            <a:ext cx="77291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sng" cap="none" strike="noStrike">
                <a:solidFill>
                  <a:schemeClr val="dk1"/>
                </a:solidFill>
                <a:latin typeface="Calibri"/>
                <a:ea typeface="Calibri"/>
                <a:cs typeface="Calibri"/>
                <a:sym typeface="Calibri"/>
              </a:rPr>
              <a:t>Physical Health - Hydration</a:t>
            </a:r>
            <a:endParaRPr b="0" i="0" sz="5400" u="sng" cap="none" strike="noStrike">
              <a:solidFill>
                <a:schemeClr val="dk1"/>
              </a:solidFill>
              <a:latin typeface="Calibri"/>
              <a:ea typeface="Calibri"/>
              <a:cs typeface="Calibri"/>
              <a:sym typeface="Calibri"/>
            </a:endParaRPr>
          </a:p>
        </p:txBody>
      </p:sp>
      <p:sp>
        <p:nvSpPr>
          <p:cNvPr id="145" name="Google Shape;145;p5"/>
          <p:cNvSpPr txBox="1"/>
          <p:nvPr/>
        </p:nvSpPr>
        <p:spPr>
          <a:xfrm>
            <a:off x="157903" y="971456"/>
            <a:ext cx="11876194" cy="584775"/>
          </a:xfrm>
          <a:prstGeom prst="rect">
            <a:avLst/>
          </a:prstGeom>
          <a:solidFill>
            <a:srgbClr val="FFCC99"/>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Calibri"/>
                <a:ea typeface="Calibri"/>
                <a:cs typeface="Calibri"/>
                <a:sym typeface="Calibri"/>
              </a:rPr>
              <a:t>Having enough water to enable normal functioning of the body</a:t>
            </a:r>
            <a:endParaRPr b="0" i="0" sz="3200" u="none" cap="none" strike="noStrike">
              <a:solidFill>
                <a:schemeClr val="dk1"/>
              </a:solidFill>
              <a:latin typeface="Calibri"/>
              <a:ea typeface="Calibri"/>
              <a:cs typeface="Calibri"/>
              <a:sym typeface="Calibri"/>
            </a:endParaRPr>
          </a:p>
        </p:txBody>
      </p:sp>
      <p:sp>
        <p:nvSpPr>
          <p:cNvPr id="146" name="Google Shape;146;p5"/>
          <p:cNvSpPr/>
          <p:nvPr/>
        </p:nvSpPr>
        <p:spPr>
          <a:xfrm>
            <a:off x="0" y="1263843"/>
            <a:ext cx="1082348"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3800" u="none" cap="none" strike="noStrike">
                <a:solidFill>
                  <a:schemeClr val="dk1"/>
                </a:solidFill>
                <a:latin typeface="Calibri"/>
                <a:ea typeface="Calibri"/>
                <a:cs typeface="Calibri"/>
                <a:sym typeface="Calibri"/>
              </a:rPr>
              <a:t>8</a:t>
            </a:r>
            <a:endParaRPr b="0" i="0" sz="13800" u="none" cap="none" strike="noStrike">
              <a:solidFill>
                <a:schemeClr val="dk1"/>
              </a:solidFill>
              <a:latin typeface="Calibri"/>
              <a:ea typeface="Calibri"/>
              <a:cs typeface="Calibri"/>
              <a:sym typeface="Calibri"/>
            </a:endParaRPr>
          </a:p>
        </p:txBody>
      </p:sp>
      <p:sp>
        <p:nvSpPr>
          <p:cNvPr id="147" name="Google Shape;147;p5"/>
          <p:cNvSpPr/>
          <p:nvPr/>
        </p:nvSpPr>
        <p:spPr>
          <a:xfrm>
            <a:off x="892572" y="1710118"/>
            <a:ext cx="628698"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0" u="none" cap="none" strike="noStrike">
                <a:solidFill>
                  <a:schemeClr val="dk1"/>
                </a:solidFill>
                <a:latin typeface="Calibri"/>
                <a:ea typeface="Calibri"/>
                <a:cs typeface="Calibri"/>
                <a:sym typeface="Calibri"/>
              </a:rPr>
              <a:t>x</a:t>
            </a:r>
            <a:endParaRPr b="0" i="0" sz="8000" u="none" cap="none" strike="noStrike">
              <a:solidFill>
                <a:schemeClr val="dk1"/>
              </a:solidFill>
              <a:latin typeface="Calibri"/>
              <a:ea typeface="Calibri"/>
              <a:cs typeface="Calibri"/>
              <a:sym typeface="Calibri"/>
            </a:endParaRPr>
          </a:p>
        </p:txBody>
      </p:sp>
      <p:pic>
        <p:nvPicPr>
          <p:cNvPr id="148" name="Google Shape;148;p5"/>
          <p:cNvPicPr preferRelativeResize="0"/>
          <p:nvPr/>
        </p:nvPicPr>
        <p:blipFill rotWithShape="1">
          <a:blip r:embed="rId3">
            <a:alphaModFix/>
          </a:blip>
          <a:srcRect b="0" l="0" r="0" t="0"/>
          <a:stretch/>
        </p:blipFill>
        <p:spPr>
          <a:xfrm>
            <a:off x="1521270" y="1619748"/>
            <a:ext cx="1495327" cy="1719626"/>
          </a:xfrm>
          <a:prstGeom prst="rect">
            <a:avLst/>
          </a:prstGeom>
          <a:noFill/>
          <a:ln>
            <a:noFill/>
          </a:ln>
        </p:spPr>
      </p:pic>
      <p:pic>
        <p:nvPicPr>
          <p:cNvPr id="149" name="Google Shape;149;p5"/>
          <p:cNvPicPr preferRelativeResize="0"/>
          <p:nvPr/>
        </p:nvPicPr>
        <p:blipFill rotWithShape="1">
          <a:blip r:embed="rId3">
            <a:alphaModFix/>
          </a:blip>
          <a:srcRect b="0" l="0" r="0" t="0"/>
          <a:stretch/>
        </p:blipFill>
        <p:spPr>
          <a:xfrm>
            <a:off x="2707855" y="1619748"/>
            <a:ext cx="1495327" cy="1719626"/>
          </a:xfrm>
          <a:prstGeom prst="rect">
            <a:avLst/>
          </a:prstGeom>
          <a:noFill/>
          <a:ln>
            <a:noFill/>
          </a:ln>
        </p:spPr>
      </p:pic>
      <p:pic>
        <p:nvPicPr>
          <p:cNvPr id="150" name="Google Shape;150;p5"/>
          <p:cNvPicPr preferRelativeResize="0"/>
          <p:nvPr/>
        </p:nvPicPr>
        <p:blipFill rotWithShape="1">
          <a:blip r:embed="rId3">
            <a:alphaModFix/>
          </a:blip>
          <a:srcRect b="0" l="0" r="0" t="0"/>
          <a:stretch/>
        </p:blipFill>
        <p:spPr>
          <a:xfrm>
            <a:off x="3894440" y="1619748"/>
            <a:ext cx="1495327" cy="1719626"/>
          </a:xfrm>
          <a:prstGeom prst="rect">
            <a:avLst/>
          </a:prstGeom>
          <a:noFill/>
          <a:ln>
            <a:noFill/>
          </a:ln>
        </p:spPr>
      </p:pic>
      <p:pic>
        <p:nvPicPr>
          <p:cNvPr id="151" name="Google Shape;151;p5"/>
          <p:cNvPicPr preferRelativeResize="0"/>
          <p:nvPr/>
        </p:nvPicPr>
        <p:blipFill rotWithShape="1">
          <a:blip r:embed="rId3">
            <a:alphaModFix/>
          </a:blip>
          <a:srcRect b="0" l="0" r="0" t="0"/>
          <a:stretch/>
        </p:blipFill>
        <p:spPr>
          <a:xfrm>
            <a:off x="5081025" y="1619748"/>
            <a:ext cx="1495327" cy="1719626"/>
          </a:xfrm>
          <a:prstGeom prst="rect">
            <a:avLst/>
          </a:prstGeom>
          <a:noFill/>
          <a:ln>
            <a:noFill/>
          </a:ln>
        </p:spPr>
      </p:pic>
      <p:pic>
        <p:nvPicPr>
          <p:cNvPr id="152" name="Google Shape;152;p5"/>
          <p:cNvPicPr preferRelativeResize="0"/>
          <p:nvPr/>
        </p:nvPicPr>
        <p:blipFill rotWithShape="1">
          <a:blip r:embed="rId3">
            <a:alphaModFix/>
          </a:blip>
          <a:srcRect b="0" l="0" r="0" t="0"/>
          <a:stretch/>
        </p:blipFill>
        <p:spPr>
          <a:xfrm>
            <a:off x="6267610" y="1619748"/>
            <a:ext cx="1495327" cy="1719626"/>
          </a:xfrm>
          <a:prstGeom prst="rect">
            <a:avLst/>
          </a:prstGeom>
          <a:noFill/>
          <a:ln>
            <a:noFill/>
          </a:ln>
        </p:spPr>
      </p:pic>
      <p:pic>
        <p:nvPicPr>
          <p:cNvPr id="153" name="Google Shape;153;p5"/>
          <p:cNvPicPr preferRelativeResize="0"/>
          <p:nvPr/>
        </p:nvPicPr>
        <p:blipFill rotWithShape="1">
          <a:blip r:embed="rId3">
            <a:alphaModFix/>
          </a:blip>
          <a:srcRect b="0" l="0" r="0" t="0"/>
          <a:stretch/>
        </p:blipFill>
        <p:spPr>
          <a:xfrm>
            <a:off x="7454195" y="1623740"/>
            <a:ext cx="1495327" cy="1719626"/>
          </a:xfrm>
          <a:prstGeom prst="rect">
            <a:avLst/>
          </a:prstGeom>
          <a:noFill/>
          <a:ln>
            <a:noFill/>
          </a:ln>
        </p:spPr>
      </p:pic>
      <p:pic>
        <p:nvPicPr>
          <p:cNvPr id="154" name="Google Shape;154;p5"/>
          <p:cNvPicPr preferRelativeResize="0"/>
          <p:nvPr/>
        </p:nvPicPr>
        <p:blipFill rotWithShape="1">
          <a:blip r:embed="rId3">
            <a:alphaModFix/>
          </a:blip>
          <a:srcRect b="0" l="0" r="0" t="0"/>
          <a:stretch/>
        </p:blipFill>
        <p:spPr>
          <a:xfrm>
            <a:off x="8632264" y="1619169"/>
            <a:ext cx="1495327" cy="1719626"/>
          </a:xfrm>
          <a:prstGeom prst="rect">
            <a:avLst/>
          </a:prstGeom>
          <a:noFill/>
          <a:ln>
            <a:noFill/>
          </a:ln>
        </p:spPr>
      </p:pic>
      <p:pic>
        <p:nvPicPr>
          <p:cNvPr id="155" name="Google Shape;155;p5"/>
          <p:cNvPicPr preferRelativeResize="0"/>
          <p:nvPr/>
        </p:nvPicPr>
        <p:blipFill rotWithShape="1">
          <a:blip r:embed="rId3">
            <a:alphaModFix/>
          </a:blip>
          <a:srcRect b="0" l="0" r="0" t="0"/>
          <a:stretch/>
        </p:blipFill>
        <p:spPr>
          <a:xfrm>
            <a:off x="9818849" y="1614598"/>
            <a:ext cx="1495327" cy="1719626"/>
          </a:xfrm>
          <a:prstGeom prst="rect">
            <a:avLst/>
          </a:prstGeom>
          <a:noFill/>
          <a:ln>
            <a:noFill/>
          </a:ln>
        </p:spPr>
      </p:pic>
      <p:sp>
        <p:nvSpPr>
          <p:cNvPr id="156" name="Google Shape;156;p5"/>
          <p:cNvSpPr/>
          <p:nvPr/>
        </p:nvSpPr>
        <p:spPr>
          <a:xfrm>
            <a:off x="102057" y="3479834"/>
            <a:ext cx="715337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sng" cap="none" strike="noStrike">
                <a:solidFill>
                  <a:schemeClr val="dk1"/>
                </a:solidFill>
                <a:latin typeface="Calibri"/>
                <a:ea typeface="Calibri"/>
                <a:cs typeface="Calibri"/>
                <a:sym typeface="Calibri"/>
              </a:rPr>
              <a:t>Why do we need water…</a:t>
            </a:r>
            <a:endParaRPr b="0" i="0" sz="5400" u="sng" cap="none" strike="noStrike">
              <a:solidFill>
                <a:schemeClr val="dk1"/>
              </a:solidFill>
              <a:latin typeface="Calibri"/>
              <a:ea typeface="Calibri"/>
              <a:cs typeface="Calibri"/>
              <a:sym typeface="Calibri"/>
            </a:endParaRPr>
          </a:p>
        </p:txBody>
      </p:sp>
      <p:sp>
        <p:nvSpPr>
          <p:cNvPr id="157" name="Google Shape;157;p5"/>
          <p:cNvSpPr/>
          <p:nvPr/>
        </p:nvSpPr>
        <p:spPr>
          <a:xfrm>
            <a:off x="102057" y="4437574"/>
            <a:ext cx="7352138" cy="2181581"/>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chemeClr val="dk1"/>
                </a:solidFill>
                <a:latin typeface="Calibri"/>
                <a:ea typeface="Calibri"/>
                <a:cs typeface="Calibri"/>
                <a:sym typeface="Calibri"/>
              </a:rPr>
              <a:t>-It makes up more than half of the human body</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-It is necessary to maintain hydration levels</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-It helps with reactions and maintaining correct body temperatures</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-Hotter you are the more you sweat, therefore you need to replenish</a:t>
            </a:r>
            <a:endParaRPr sz="2000">
              <a:solidFill>
                <a:schemeClr val="dk1"/>
              </a:solidFill>
              <a:latin typeface="Calibri"/>
              <a:ea typeface="Calibri"/>
              <a:cs typeface="Calibri"/>
              <a:sym typeface="Calibri"/>
            </a:endParaRPr>
          </a:p>
        </p:txBody>
      </p:sp>
      <p:sp>
        <p:nvSpPr>
          <p:cNvPr id="158" name="Google Shape;158;p5"/>
          <p:cNvSpPr/>
          <p:nvPr/>
        </p:nvSpPr>
        <p:spPr>
          <a:xfrm>
            <a:off x="7993605" y="3479834"/>
            <a:ext cx="36504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chemeClr val="dk1"/>
                </a:solidFill>
                <a:latin typeface="Calibri"/>
                <a:ea typeface="Calibri"/>
                <a:cs typeface="Calibri"/>
                <a:sym typeface="Calibri"/>
              </a:rPr>
              <a:t>Dehydration</a:t>
            </a:r>
            <a:endParaRPr sz="5400" u="sng" cap="none">
              <a:solidFill>
                <a:schemeClr val="dk1"/>
              </a:solidFill>
              <a:latin typeface="Calibri"/>
              <a:ea typeface="Calibri"/>
              <a:cs typeface="Calibri"/>
              <a:sym typeface="Calibri"/>
            </a:endParaRPr>
          </a:p>
        </p:txBody>
      </p:sp>
      <p:sp>
        <p:nvSpPr>
          <p:cNvPr id="159" name="Google Shape;159;p5"/>
          <p:cNvSpPr/>
          <p:nvPr/>
        </p:nvSpPr>
        <p:spPr>
          <a:xfrm>
            <a:off x="7638107" y="4437574"/>
            <a:ext cx="4395990" cy="2181581"/>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-The blood thickens (viscosity)</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-Heart rate increases, which means the    heart has to work harder</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-The body might overheat</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-Reactions will become slower</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-Muscle fatigue/muscle cramps</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822"/>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822"/>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6"/>
          <p:cNvSpPr/>
          <p:nvPr/>
        </p:nvSpPr>
        <p:spPr>
          <a:xfrm>
            <a:off x="0" y="0"/>
            <a:ext cx="421256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rgbClr val="CC66FF"/>
                </a:solidFill>
                <a:latin typeface="Calibri"/>
                <a:ea typeface="Calibri"/>
                <a:cs typeface="Calibri"/>
                <a:sym typeface="Calibri"/>
                <a:hlinkClick r:id="rId3"/>
              </a:rPr>
              <a:t>Mental Health</a:t>
            </a:r>
            <a:endParaRPr sz="5400" u="sng" cap="none">
              <a:solidFill>
                <a:srgbClr val="CC66FF"/>
              </a:solidFill>
              <a:latin typeface="Calibri"/>
              <a:ea typeface="Calibri"/>
              <a:cs typeface="Calibri"/>
              <a:sym typeface="Calibri"/>
            </a:endParaRPr>
          </a:p>
        </p:txBody>
      </p:sp>
      <p:sp>
        <p:nvSpPr>
          <p:cNvPr id="165" name="Google Shape;165;p6"/>
          <p:cNvSpPr txBox="1"/>
          <p:nvPr/>
        </p:nvSpPr>
        <p:spPr>
          <a:xfrm>
            <a:off x="147484" y="923330"/>
            <a:ext cx="11876194" cy="1015663"/>
          </a:xfrm>
          <a:prstGeom prst="rect">
            <a:avLst/>
          </a:prstGeom>
          <a:solidFill>
            <a:srgbClr val="FF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000">
                <a:solidFill>
                  <a:schemeClr val="dk1"/>
                </a:solidFill>
                <a:latin typeface="Calibri"/>
                <a:ea typeface="Calibri"/>
                <a:cs typeface="Calibri"/>
                <a:sym typeface="Calibri"/>
              </a:rPr>
              <a:t>We all have mental health just as we all have physical and social health. Mental health problems can affect anyone no matter what your life is.</a:t>
            </a:r>
            <a:endParaRPr sz="3000">
              <a:solidFill>
                <a:schemeClr val="dk1"/>
              </a:solidFill>
              <a:latin typeface="Calibri"/>
              <a:ea typeface="Calibri"/>
              <a:cs typeface="Calibri"/>
              <a:sym typeface="Calibri"/>
            </a:endParaRPr>
          </a:p>
        </p:txBody>
      </p:sp>
      <p:sp>
        <p:nvSpPr>
          <p:cNvPr id="166" name="Google Shape;166;p6"/>
          <p:cNvSpPr txBox="1"/>
          <p:nvPr/>
        </p:nvSpPr>
        <p:spPr>
          <a:xfrm>
            <a:off x="147484" y="2054298"/>
            <a:ext cx="11876194" cy="1015663"/>
          </a:xfrm>
          <a:prstGeom prst="rect">
            <a:avLst/>
          </a:prstGeom>
          <a:solidFill>
            <a:srgbClr val="FF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000">
                <a:solidFill>
                  <a:schemeClr val="dk1"/>
                </a:solidFill>
                <a:latin typeface="Calibri"/>
                <a:ea typeface="Calibri"/>
                <a:cs typeface="Calibri"/>
                <a:sym typeface="Calibri"/>
              </a:rPr>
              <a:t>Mental health includes our emotional, psychological and social well-being. It can affect how we think, feel and act. </a:t>
            </a:r>
            <a:endParaRPr sz="3000">
              <a:solidFill>
                <a:schemeClr val="dk1"/>
              </a:solidFill>
              <a:latin typeface="Calibri"/>
              <a:ea typeface="Calibri"/>
              <a:cs typeface="Calibri"/>
              <a:sym typeface="Calibri"/>
            </a:endParaRPr>
          </a:p>
        </p:txBody>
      </p:sp>
      <p:sp>
        <p:nvSpPr>
          <p:cNvPr id="167" name="Google Shape;167;p6"/>
          <p:cNvSpPr txBox="1"/>
          <p:nvPr/>
        </p:nvSpPr>
        <p:spPr>
          <a:xfrm>
            <a:off x="147484" y="3185266"/>
            <a:ext cx="11876194" cy="1015663"/>
          </a:xfrm>
          <a:prstGeom prst="rect">
            <a:avLst/>
          </a:prstGeom>
          <a:solidFill>
            <a:srgbClr val="FF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000">
                <a:solidFill>
                  <a:schemeClr val="dk1"/>
                </a:solidFill>
                <a:latin typeface="Calibri"/>
                <a:ea typeface="Calibri"/>
                <a:cs typeface="Calibri"/>
                <a:sym typeface="Calibri"/>
              </a:rPr>
              <a:t>Positive mental health allows people to develop, learn and cope with the stresses of life. </a:t>
            </a:r>
            <a:endParaRPr sz="3000">
              <a:solidFill>
                <a:schemeClr val="dk1"/>
              </a:solidFill>
              <a:latin typeface="Calibri"/>
              <a:ea typeface="Calibri"/>
              <a:cs typeface="Calibri"/>
              <a:sym typeface="Calibri"/>
            </a:endParaRPr>
          </a:p>
        </p:txBody>
      </p:sp>
      <p:sp>
        <p:nvSpPr>
          <p:cNvPr id="168" name="Google Shape;168;p6"/>
          <p:cNvSpPr/>
          <p:nvPr/>
        </p:nvSpPr>
        <p:spPr>
          <a:xfrm>
            <a:off x="147484" y="4316234"/>
            <a:ext cx="3646594" cy="2426478"/>
          </a:xfrm>
          <a:prstGeom prst="rect">
            <a:avLst/>
          </a:prstGeom>
          <a:solidFill>
            <a:srgbClr val="FFCC99"/>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1 in 10 young people will experience a mental health problem. That is 3 in every classroom</a:t>
            </a:r>
            <a:endParaRPr sz="2800">
              <a:solidFill>
                <a:schemeClr val="dk1"/>
              </a:solidFill>
              <a:latin typeface="Calibri"/>
              <a:ea typeface="Calibri"/>
              <a:cs typeface="Calibri"/>
              <a:sym typeface="Calibri"/>
            </a:endParaRPr>
          </a:p>
        </p:txBody>
      </p:sp>
      <p:sp>
        <p:nvSpPr>
          <p:cNvPr id="169" name="Google Shape;169;p6"/>
          <p:cNvSpPr/>
          <p:nvPr/>
        </p:nvSpPr>
        <p:spPr>
          <a:xfrm>
            <a:off x="4262284" y="4316234"/>
            <a:ext cx="3646594" cy="2426478"/>
          </a:xfrm>
          <a:prstGeom prst="rect">
            <a:avLst/>
          </a:prstGeom>
          <a:solidFill>
            <a:srgbClr val="CCECFF"/>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70% of young people who have experienced a mental health problem say they’ve had negative reactions from their friends</a:t>
            </a:r>
            <a:endParaRPr sz="2800">
              <a:solidFill>
                <a:schemeClr val="dk1"/>
              </a:solidFill>
              <a:latin typeface="Calibri"/>
              <a:ea typeface="Calibri"/>
              <a:cs typeface="Calibri"/>
              <a:sym typeface="Calibri"/>
            </a:endParaRPr>
          </a:p>
        </p:txBody>
      </p:sp>
      <p:sp>
        <p:nvSpPr>
          <p:cNvPr id="170" name="Google Shape;170;p6"/>
          <p:cNvSpPr/>
          <p:nvPr/>
        </p:nvSpPr>
        <p:spPr>
          <a:xfrm>
            <a:off x="8377084" y="4316234"/>
            <a:ext cx="3646594" cy="2426478"/>
          </a:xfrm>
          <a:prstGeom prst="rect">
            <a:avLst/>
          </a:prstGeom>
          <a:solidFill>
            <a:srgbClr val="99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Depression, anxiety and eating disorders are examples of the most common mental health problems in society</a:t>
            </a:r>
            <a:endParaRPr sz="2800">
              <a:solidFill>
                <a:schemeClr val="dk1"/>
              </a:solidFill>
              <a:latin typeface="Calibri"/>
              <a:ea typeface="Calibri"/>
              <a:cs typeface="Calibri"/>
              <a:sym typeface="Calibri"/>
            </a:endParaRPr>
          </a:p>
        </p:txBody>
      </p:sp>
      <p:pic>
        <p:nvPicPr>
          <p:cNvPr descr="Image result for time to change" id="171" name="Google Shape;171;p6"/>
          <p:cNvPicPr preferRelativeResize="0"/>
          <p:nvPr/>
        </p:nvPicPr>
        <p:blipFill rotWithShape="1">
          <a:blip r:embed="rId4">
            <a:alphaModFix/>
          </a:blip>
          <a:srcRect b="0" l="0" r="0" t="0"/>
          <a:stretch/>
        </p:blipFill>
        <p:spPr>
          <a:xfrm>
            <a:off x="10200381" y="129822"/>
            <a:ext cx="1804857" cy="7833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822"/>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822"/>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822"/>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7"/>
          <p:cNvSpPr/>
          <p:nvPr/>
        </p:nvSpPr>
        <p:spPr>
          <a:xfrm>
            <a:off x="850778" y="64168"/>
            <a:ext cx="347268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rgbClr val="CC66FF"/>
                </a:solidFill>
                <a:latin typeface="Calibri"/>
                <a:ea typeface="Calibri"/>
                <a:cs typeface="Calibri"/>
                <a:sym typeface="Calibri"/>
                <a:hlinkClick r:id="rId3"/>
              </a:rPr>
              <a:t>Danny Rose</a:t>
            </a:r>
            <a:endParaRPr sz="5400" u="sng" cap="none">
              <a:solidFill>
                <a:srgbClr val="CC66FF"/>
              </a:solidFill>
              <a:latin typeface="Calibri"/>
              <a:ea typeface="Calibri"/>
              <a:cs typeface="Calibri"/>
              <a:sym typeface="Calibri"/>
            </a:endParaRPr>
          </a:p>
        </p:txBody>
      </p:sp>
      <p:pic>
        <p:nvPicPr>
          <p:cNvPr descr="Image result for danny rose" id="177" name="Google Shape;177;p7"/>
          <p:cNvPicPr preferRelativeResize="0"/>
          <p:nvPr/>
        </p:nvPicPr>
        <p:blipFill rotWithShape="1">
          <a:blip r:embed="rId4">
            <a:alphaModFix/>
          </a:blip>
          <a:srcRect b="0" l="0" r="0" t="0"/>
          <a:stretch/>
        </p:blipFill>
        <p:spPr>
          <a:xfrm>
            <a:off x="-288758" y="1106245"/>
            <a:ext cx="5751755" cy="5751755"/>
          </a:xfrm>
          <a:prstGeom prst="rect">
            <a:avLst/>
          </a:prstGeom>
          <a:noFill/>
          <a:ln>
            <a:noFill/>
          </a:ln>
        </p:spPr>
      </p:pic>
      <p:sp>
        <p:nvSpPr>
          <p:cNvPr id="178" name="Google Shape;178;p7"/>
          <p:cNvSpPr/>
          <p:nvPr/>
        </p:nvSpPr>
        <p:spPr>
          <a:xfrm rot="-5400000">
            <a:off x="2710160" y="2547701"/>
            <a:ext cx="6829114" cy="1862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GB" sz="11500" cap="none">
                <a:solidFill>
                  <a:srgbClr val="FFFF00"/>
                </a:solidFill>
                <a:latin typeface="Calibri"/>
                <a:ea typeface="Calibri"/>
                <a:cs typeface="Calibri"/>
                <a:sym typeface="Calibri"/>
              </a:rPr>
              <a:t>BBC SPORT</a:t>
            </a:r>
            <a:endParaRPr b="0" sz="11500" cap="none">
              <a:solidFill>
                <a:srgbClr val="FFFF00"/>
              </a:solidFill>
              <a:latin typeface="Calibri"/>
              <a:ea typeface="Calibri"/>
              <a:cs typeface="Calibri"/>
              <a:sym typeface="Calibri"/>
            </a:endParaRPr>
          </a:p>
        </p:txBody>
      </p:sp>
      <p:pic>
        <p:nvPicPr>
          <p:cNvPr id="179" name="Google Shape;179;p7"/>
          <p:cNvPicPr preferRelativeResize="0"/>
          <p:nvPr/>
        </p:nvPicPr>
        <p:blipFill rotWithShape="1">
          <a:blip r:embed="rId5">
            <a:alphaModFix/>
          </a:blip>
          <a:srcRect b="7954" l="17106" r="44846" t="17855"/>
          <a:stretch/>
        </p:blipFill>
        <p:spPr>
          <a:xfrm>
            <a:off x="6625389" y="64168"/>
            <a:ext cx="5566611" cy="67938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8"/>
          <p:cNvSpPr/>
          <p:nvPr/>
        </p:nvSpPr>
        <p:spPr>
          <a:xfrm>
            <a:off x="122012" y="0"/>
            <a:ext cx="421256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chemeClr val="dk1"/>
                </a:solidFill>
                <a:latin typeface="Calibri"/>
                <a:ea typeface="Calibri"/>
                <a:cs typeface="Calibri"/>
                <a:sym typeface="Calibri"/>
              </a:rPr>
              <a:t>Mental Health</a:t>
            </a:r>
            <a:endParaRPr sz="5400" u="sng" cap="none">
              <a:solidFill>
                <a:schemeClr val="dk1"/>
              </a:solidFill>
              <a:latin typeface="Calibri"/>
              <a:ea typeface="Calibri"/>
              <a:cs typeface="Calibri"/>
              <a:sym typeface="Calibri"/>
            </a:endParaRPr>
          </a:p>
        </p:txBody>
      </p:sp>
      <p:sp>
        <p:nvSpPr>
          <p:cNvPr id="185" name="Google Shape;185;p8"/>
          <p:cNvSpPr/>
          <p:nvPr/>
        </p:nvSpPr>
        <p:spPr>
          <a:xfrm>
            <a:off x="2437875" y="891246"/>
            <a:ext cx="731001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chemeClr val="dk1"/>
                </a:solidFill>
                <a:latin typeface="Calibri"/>
                <a:ea typeface="Calibri"/>
                <a:cs typeface="Calibri"/>
                <a:sym typeface="Calibri"/>
              </a:rPr>
              <a:t>8 Ways to Self Well-Being</a:t>
            </a:r>
            <a:endParaRPr sz="5400" u="sng" cap="none">
              <a:solidFill>
                <a:schemeClr val="dk1"/>
              </a:solidFill>
              <a:latin typeface="Calibri"/>
              <a:ea typeface="Calibri"/>
              <a:cs typeface="Calibri"/>
              <a:sym typeface="Calibri"/>
            </a:endParaRPr>
          </a:p>
        </p:txBody>
      </p:sp>
      <p:sp>
        <p:nvSpPr>
          <p:cNvPr id="186" name="Google Shape;186;p8"/>
          <p:cNvSpPr/>
          <p:nvPr/>
        </p:nvSpPr>
        <p:spPr>
          <a:xfrm>
            <a:off x="122012" y="1814576"/>
            <a:ext cx="2765567" cy="2131782"/>
          </a:xfrm>
          <a:prstGeom prst="rect">
            <a:avLst/>
          </a:prstGeom>
          <a:solidFill>
            <a:srgbClr val="FFCC99"/>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u="sng">
                <a:solidFill>
                  <a:schemeClr val="dk1"/>
                </a:solidFill>
                <a:latin typeface="Calibri"/>
                <a:ea typeface="Calibri"/>
                <a:cs typeface="Calibri"/>
                <a:sym typeface="Calibri"/>
              </a:rPr>
              <a:t>Talking</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Be open with people you trust about how you’re feeling</a:t>
            </a:r>
            <a:endParaRPr sz="2800">
              <a:solidFill>
                <a:schemeClr val="dk1"/>
              </a:solidFill>
              <a:latin typeface="Calibri"/>
              <a:ea typeface="Calibri"/>
              <a:cs typeface="Calibri"/>
              <a:sym typeface="Calibri"/>
            </a:endParaRPr>
          </a:p>
        </p:txBody>
      </p:sp>
      <p:sp>
        <p:nvSpPr>
          <p:cNvPr id="187" name="Google Shape;187;p8"/>
          <p:cNvSpPr/>
          <p:nvPr/>
        </p:nvSpPr>
        <p:spPr>
          <a:xfrm>
            <a:off x="3123605" y="1814576"/>
            <a:ext cx="2765567" cy="2131782"/>
          </a:xfrm>
          <a:prstGeom prst="rect">
            <a:avLst/>
          </a:prstGeom>
          <a:solidFill>
            <a:srgbClr val="99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u="sng">
                <a:solidFill>
                  <a:schemeClr val="dk1"/>
                </a:solidFill>
                <a:latin typeface="Calibri"/>
                <a:ea typeface="Calibri"/>
                <a:cs typeface="Calibri"/>
                <a:sym typeface="Calibri"/>
              </a:rPr>
              <a:t>Exercise</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Look after your body by playing sport and eating healthily</a:t>
            </a:r>
            <a:endParaRPr sz="2800">
              <a:solidFill>
                <a:schemeClr val="dk1"/>
              </a:solidFill>
              <a:latin typeface="Calibri"/>
              <a:ea typeface="Calibri"/>
              <a:cs typeface="Calibri"/>
              <a:sym typeface="Calibri"/>
            </a:endParaRPr>
          </a:p>
        </p:txBody>
      </p:sp>
      <p:sp>
        <p:nvSpPr>
          <p:cNvPr id="188" name="Google Shape;188;p8"/>
          <p:cNvSpPr/>
          <p:nvPr/>
        </p:nvSpPr>
        <p:spPr>
          <a:xfrm>
            <a:off x="6125199" y="1814576"/>
            <a:ext cx="2765567" cy="2131782"/>
          </a:xfrm>
          <a:prstGeom prst="rect">
            <a:avLst/>
          </a:prstGeom>
          <a:solidFill>
            <a:srgbClr val="FFCCFF"/>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u="sng">
                <a:solidFill>
                  <a:schemeClr val="dk1"/>
                </a:solidFill>
                <a:latin typeface="Calibri"/>
                <a:ea typeface="Calibri"/>
                <a:cs typeface="Calibri"/>
                <a:sym typeface="Calibri"/>
              </a:rPr>
              <a:t>Calming</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Have good sleeping patterns by turning your phone off early</a:t>
            </a:r>
            <a:endParaRPr sz="2800">
              <a:solidFill>
                <a:schemeClr val="dk1"/>
              </a:solidFill>
              <a:latin typeface="Calibri"/>
              <a:ea typeface="Calibri"/>
              <a:cs typeface="Calibri"/>
              <a:sym typeface="Calibri"/>
            </a:endParaRPr>
          </a:p>
        </p:txBody>
      </p:sp>
      <p:sp>
        <p:nvSpPr>
          <p:cNvPr id="189" name="Google Shape;189;p8"/>
          <p:cNvSpPr/>
          <p:nvPr/>
        </p:nvSpPr>
        <p:spPr>
          <a:xfrm>
            <a:off x="9115399" y="1814576"/>
            <a:ext cx="2765567" cy="2131782"/>
          </a:xfrm>
          <a:prstGeom prst="rect">
            <a:avLst/>
          </a:prstGeom>
          <a:solidFill>
            <a:srgbClr val="CCECFF"/>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600" u="sng">
                <a:solidFill>
                  <a:schemeClr val="dk1"/>
                </a:solidFill>
                <a:latin typeface="Calibri"/>
                <a:ea typeface="Calibri"/>
                <a:cs typeface="Calibri"/>
                <a:sym typeface="Calibri"/>
              </a:rPr>
              <a:t>Learning</a:t>
            </a:r>
            <a:endParaRPr/>
          </a:p>
          <a:p>
            <a:pPr indent="0" lvl="0" marL="0" marR="0" rtl="0" algn="ctr">
              <a:spcBef>
                <a:spcPts val="0"/>
              </a:spcBef>
              <a:spcAft>
                <a:spcPts val="0"/>
              </a:spcAft>
              <a:buNone/>
            </a:pPr>
            <a:r>
              <a:rPr lang="en-GB" sz="2600">
                <a:solidFill>
                  <a:schemeClr val="dk1"/>
                </a:solidFill>
                <a:latin typeface="Calibri"/>
                <a:ea typeface="Calibri"/>
                <a:cs typeface="Calibri"/>
                <a:sym typeface="Calibri"/>
              </a:rPr>
              <a:t>Learn a new skill, a great way to gain confidence and stimulate the brain</a:t>
            </a:r>
            <a:endParaRPr sz="2600">
              <a:solidFill>
                <a:schemeClr val="dk1"/>
              </a:solidFill>
              <a:latin typeface="Calibri"/>
              <a:ea typeface="Calibri"/>
              <a:cs typeface="Calibri"/>
              <a:sym typeface="Calibri"/>
            </a:endParaRPr>
          </a:p>
        </p:txBody>
      </p:sp>
      <p:sp>
        <p:nvSpPr>
          <p:cNvPr id="190" name="Google Shape;190;p8"/>
          <p:cNvSpPr/>
          <p:nvPr/>
        </p:nvSpPr>
        <p:spPr>
          <a:xfrm>
            <a:off x="122012" y="4349229"/>
            <a:ext cx="2765567" cy="2131782"/>
          </a:xfrm>
          <a:prstGeom prst="rect">
            <a:avLst/>
          </a:prstGeom>
          <a:solidFill>
            <a:srgbClr val="EAEAEA"/>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u="sng">
                <a:solidFill>
                  <a:schemeClr val="dk1"/>
                </a:solidFill>
                <a:latin typeface="Calibri"/>
                <a:ea typeface="Calibri"/>
                <a:cs typeface="Calibri"/>
                <a:sym typeface="Calibri"/>
              </a:rPr>
              <a:t>Relating</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Spend time with people you care about</a:t>
            </a:r>
            <a:endParaRPr sz="2800">
              <a:solidFill>
                <a:schemeClr val="dk1"/>
              </a:solidFill>
              <a:latin typeface="Calibri"/>
              <a:ea typeface="Calibri"/>
              <a:cs typeface="Calibri"/>
              <a:sym typeface="Calibri"/>
            </a:endParaRPr>
          </a:p>
        </p:txBody>
      </p:sp>
      <p:sp>
        <p:nvSpPr>
          <p:cNvPr id="191" name="Google Shape;191;p8"/>
          <p:cNvSpPr/>
          <p:nvPr/>
        </p:nvSpPr>
        <p:spPr>
          <a:xfrm>
            <a:off x="3123605" y="4349229"/>
            <a:ext cx="2765567" cy="2131782"/>
          </a:xfrm>
          <a:prstGeom prst="rect">
            <a:avLst/>
          </a:prstGeom>
          <a:solidFill>
            <a:srgbClr val="FFFFCC"/>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u="sng">
                <a:solidFill>
                  <a:schemeClr val="dk1"/>
                </a:solidFill>
                <a:latin typeface="Calibri"/>
                <a:ea typeface="Calibri"/>
                <a:cs typeface="Calibri"/>
                <a:sym typeface="Calibri"/>
              </a:rPr>
              <a:t>Contributing</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Help others or contribute to causes you believe in</a:t>
            </a:r>
            <a:endParaRPr sz="2800">
              <a:solidFill>
                <a:schemeClr val="dk1"/>
              </a:solidFill>
              <a:latin typeface="Calibri"/>
              <a:ea typeface="Calibri"/>
              <a:cs typeface="Calibri"/>
              <a:sym typeface="Calibri"/>
            </a:endParaRPr>
          </a:p>
        </p:txBody>
      </p:sp>
      <p:sp>
        <p:nvSpPr>
          <p:cNvPr id="192" name="Google Shape;192;p8"/>
          <p:cNvSpPr/>
          <p:nvPr/>
        </p:nvSpPr>
        <p:spPr>
          <a:xfrm>
            <a:off x="6125199" y="4349229"/>
            <a:ext cx="2765567" cy="2131782"/>
          </a:xfrm>
          <a:prstGeom prst="rect">
            <a:avLst/>
          </a:prstGeom>
          <a:solidFill>
            <a:srgbClr val="CC99FF"/>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u="sng">
                <a:solidFill>
                  <a:schemeClr val="dk1"/>
                </a:solidFill>
                <a:latin typeface="Calibri"/>
                <a:ea typeface="Calibri"/>
                <a:cs typeface="Calibri"/>
                <a:sym typeface="Calibri"/>
              </a:rPr>
              <a:t>Creating</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Express yourself creatively, e.g. music, art, drama or writing</a:t>
            </a:r>
            <a:endParaRPr sz="2800">
              <a:solidFill>
                <a:schemeClr val="dk1"/>
              </a:solidFill>
              <a:latin typeface="Calibri"/>
              <a:ea typeface="Calibri"/>
              <a:cs typeface="Calibri"/>
              <a:sym typeface="Calibri"/>
            </a:endParaRPr>
          </a:p>
        </p:txBody>
      </p:sp>
      <p:sp>
        <p:nvSpPr>
          <p:cNvPr id="193" name="Google Shape;193;p8"/>
          <p:cNvSpPr/>
          <p:nvPr/>
        </p:nvSpPr>
        <p:spPr>
          <a:xfrm>
            <a:off x="9115398" y="4349229"/>
            <a:ext cx="2765567" cy="2131782"/>
          </a:xfrm>
          <a:prstGeom prst="rect">
            <a:avLst/>
          </a:prstGeom>
          <a:solidFill>
            <a:srgbClr val="FF99FF"/>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u="sng">
                <a:solidFill>
                  <a:schemeClr val="dk1"/>
                </a:solidFill>
                <a:latin typeface="Calibri"/>
                <a:ea typeface="Calibri"/>
                <a:cs typeface="Calibri"/>
                <a:sym typeface="Calibri"/>
              </a:rPr>
              <a:t>Congratulating</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Be kind to yourself, or listing the qualities you value in yourself</a:t>
            </a:r>
            <a:endParaRPr sz="2800">
              <a:solidFill>
                <a:schemeClr val="dk1"/>
              </a:solidFill>
              <a:latin typeface="Calibri"/>
              <a:ea typeface="Calibri"/>
              <a:cs typeface="Calibri"/>
              <a:sym typeface="Calibri"/>
            </a:endParaRPr>
          </a:p>
        </p:txBody>
      </p:sp>
      <p:pic>
        <p:nvPicPr>
          <p:cNvPr descr="Image result for time to change" id="194" name="Google Shape;194;p8"/>
          <p:cNvPicPr preferRelativeResize="0"/>
          <p:nvPr/>
        </p:nvPicPr>
        <p:blipFill rotWithShape="1">
          <a:blip r:embed="rId3">
            <a:alphaModFix/>
          </a:blip>
          <a:srcRect b="0" l="0" r="0" t="0"/>
          <a:stretch/>
        </p:blipFill>
        <p:spPr>
          <a:xfrm>
            <a:off x="9568658" y="192505"/>
            <a:ext cx="2312307" cy="10035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822"/>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822"/>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822"/>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822"/>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822"/>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822"/>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822"/>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822"/>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9"/>
          <p:cNvSpPr/>
          <p:nvPr/>
        </p:nvSpPr>
        <p:spPr>
          <a:xfrm>
            <a:off x="122013" y="0"/>
            <a:ext cx="756215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u="sng" cap="none">
                <a:solidFill>
                  <a:srgbClr val="CC66FF"/>
                </a:solidFill>
                <a:latin typeface="Calibri"/>
                <a:ea typeface="Calibri"/>
                <a:cs typeface="Calibri"/>
                <a:sym typeface="Calibri"/>
                <a:hlinkClick r:id="rId3"/>
              </a:rPr>
              <a:t>Mental Health – Ask Twice</a:t>
            </a:r>
            <a:endParaRPr sz="5400" u="sng" cap="none">
              <a:solidFill>
                <a:srgbClr val="CC66FF"/>
              </a:solidFill>
              <a:latin typeface="Calibri"/>
              <a:ea typeface="Calibri"/>
              <a:cs typeface="Calibri"/>
              <a:sym typeface="Calibri"/>
            </a:endParaRPr>
          </a:p>
        </p:txBody>
      </p:sp>
      <p:pic>
        <p:nvPicPr>
          <p:cNvPr id="200" name="Google Shape;200;p9"/>
          <p:cNvPicPr preferRelativeResize="0"/>
          <p:nvPr/>
        </p:nvPicPr>
        <p:blipFill rotWithShape="1">
          <a:blip r:embed="rId4">
            <a:alphaModFix/>
          </a:blip>
          <a:srcRect b="3693" l="21584" r="33640" t="24709"/>
          <a:stretch/>
        </p:blipFill>
        <p:spPr>
          <a:xfrm>
            <a:off x="122013" y="923331"/>
            <a:ext cx="5600391" cy="5838070"/>
          </a:xfrm>
          <a:prstGeom prst="rect">
            <a:avLst/>
          </a:prstGeom>
          <a:noFill/>
          <a:ln>
            <a:noFill/>
          </a:ln>
        </p:spPr>
      </p:pic>
      <p:pic>
        <p:nvPicPr>
          <p:cNvPr id="201" name="Google Shape;201;p9"/>
          <p:cNvPicPr preferRelativeResize="0"/>
          <p:nvPr/>
        </p:nvPicPr>
        <p:blipFill rotWithShape="1">
          <a:blip r:embed="rId5">
            <a:alphaModFix/>
          </a:blip>
          <a:srcRect b="3259" l="53641" r="26100" t="14471"/>
          <a:stretch/>
        </p:blipFill>
        <p:spPr>
          <a:xfrm>
            <a:off x="5855369" y="923330"/>
            <a:ext cx="2582779" cy="5838071"/>
          </a:xfrm>
          <a:prstGeom prst="rect">
            <a:avLst/>
          </a:prstGeom>
          <a:noFill/>
          <a:ln>
            <a:noFill/>
          </a:ln>
        </p:spPr>
      </p:pic>
      <p:sp>
        <p:nvSpPr>
          <p:cNvPr id="202" name="Google Shape;202;p9"/>
          <p:cNvSpPr txBox="1"/>
          <p:nvPr/>
        </p:nvSpPr>
        <p:spPr>
          <a:xfrm>
            <a:off x="8550439" y="244517"/>
            <a:ext cx="3465095" cy="830997"/>
          </a:xfrm>
          <a:prstGeom prst="rect">
            <a:avLst/>
          </a:prstGeom>
          <a:solidFill>
            <a:srgbClr val="FF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You don’t have to be an expert, just be a friend</a:t>
            </a:r>
            <a:endParaRPr sz="2400">
              <a:solidFill>
                <a:schemeClr val="dk1"/>
              </a:solidFill>
              <a:latin typeface="Calibri"/>
              <a:ea typeface="Calibri"/>
              <a:cs typeface="Calibri"/>
              <a:sym typeface="Calibri"/>
            </a:endParaRPr>
          </a:p>
        </p:txBody>
      </p:sp>
      <p:sp>
        <p:nvSpPr>
          <p:cNvPr id="203" name="Google Shape;203;p9"/>
          <p:cNvSpPr txBox="1"/>
          <p:nvPr/>
        </p:nvSpPr>
        <p:spPr>
          <a:xfrm>
            <a:off x="8550439" y="1278125"/>
            <a:ext cx="3465095" cy="584775"/>
          </a:xfrm>
          <a:prstGeom prst="rect">
            <a:avLst/>
          </a:prstGeom>
          <a:solidFill>
            <a:srgbClr val="FFCCFF"/>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Calibri"/>
                <a:ea typeface="Calibri"/>
                <a:cs typeface="Calibri"/>
                <a:sym typeface="Calibri"/>
              </a:rPr>
              <a:t>1. Listen</a:t>
            </a:r>
            <a:endParaRPr sz="3200">
              <a:solidFill>
                <a:schemeClr val="dk1"/>
              </a:solidFill>
              <a:latin typeface="Calibri"/>
              <a:ea typeface="Calibri"/>
              <a:cs typeface="Calibri"/>
              <a:sym typeface="Calibri"/>
            </a:endParaRPr>
          </a:p>
        </p:txBody>
      </p:sp>
      <p:sp>
        <p:nvSpPr>
          <p:cNvPr id="204" name="Google Shape;204;p9"/>
          <p:cNvSpPr txBox="1"/>
          <p:nvPr/>
        </p:nvSpPr>
        <p:spPr>
          <a:xfrm>
            <a:off x="8566483" y="2065511"/>
            <a:ext cx="3465095" cy="523220"/>
          </a:xfrm>
          <a:prstGeom prst="rect">
            <a:avLst/>
          </a:prstGeom>
          <a:solidFill>
            <a:srgbClr val="CC99FF"/>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2. Wanna hang out?</a:t>
            </a:r>
            <a:endParaRPr sz="2800">
              <a:solidFill>
                <a:schemeClr val="dk1"/>
              </a:solidFill>
              <a:latin typeface="Calibri"/>
              <a:ea typeface="Calibri"/>
              <a:cs typeface="Calibri"/>
              <a:sym typeface="Calibri"/>
            </a:endParaRPr>
          </a:p>
        </p:txBody>
      </p:sp>
      <p:sp>
        <p:nvSpPr>
          <p:cNvPr id="205" name="Google Shape;205;p9"/>
          <p:cNvSpPr txBox="1"/>
          <p:nvPr/>
        </p:nvSpPr>
        <p:spPr>
          <a:xfrm>
            <a:off x="8566483" y="2791342"/>
            <a:ext cx="3465095" cy="954107"/>
          </a:xfrm>
          <a:prstGeom prst="rect">
            <a:avLst/>
          </a:prstGeom>
          <a:solidFill>
            <a:srgbClr val="99FFCC"/>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3. Saw this and thought of you</a:t>
            </a:r>
            <a:endParaRPr sz="2800">
              <a:solidFill>
                <a:schemeClr val="dk1"/>
              </a:solidFill>
              <a:latin typeface="Calibri"/>
              <a:ea typeface="Calibri"/>
              <a:cs typeface="Calibri"/>
              <a:sym typeface="Calibri"/>
            </a:endParaRPr>
          </a:p>
        </p:txBody>
      </p:sp>
      <p:sp>
        <p:nvSpPr>
          <p:cNvPr id="206" name="Google Shape;206;p9"/>
          <p:cNvSpPr txBox="1"/>
          <p:nvPr/>
        </p:nvSpPr>
        <p:spPr>
          <a:xfrm>
            <a:off x="8566483" y="3948060"/>
            <a:ext cx="3465095" cy="584775"/>
          </a:xfrm>
          <a:prstGeom prst="rect">
            <a:avLst/>
          </a:prstGeom>
          <a:solidFill>
            <a:srgbClr val="CCECFF"/>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Calibri"/>
                <a:ea typeface="Calibri"/>
                <a:cs typeface="Calibri"/>
                <a:sym typeface="Calibri"/>
              </a:rPr>
              <a:t>4. I care about you</a:t>
            </a:r>
            <a:endParaRPr sz="3200">
              <a:solidFill>
                <a:schemeClr val="dk1"/>
              </a:solidFill>
              <a:latin typeface="Calibri"/>
              <a:ea typeface="Calibri"/>
              <a:cs typeface="Calibri"/>
              <a:sym typeface="Calibri"/>
            </a:endParaRPr>
          </a:p>
        </p:txBody>
      </p:sp>
      <p:sp>
        <p:nvSpPr>
          <p:cNvPr id="207" name="Google Shape;207;p9"/>
          <p:cNvSpPr txBox="1"/>
          <p:nvPr/>
        </p:nvSpPr>
        <p:spPr>
          <a:xfrm>
            <a:off x="8566483" y="4735446"/>
            <a:ext cx="3465095" cy="1077218"/>
          </a:xfrm>
          <a:prstGeom prst="rect">
            <a:avLst/>
          </a:prstGeom>
          <a:solidFill>
            <a:srgbClr val="FFCC99"/>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Calibri"/>
                <a:ea typeface="Calibri"/>
                <a:cs typeface="Calibri"/>
                <a:sym typeface="Calibri"/>
              </a:rPr>
              <a:t>5. That sounds really difficult</a:t>
            </a:r>
            <a:endParaRPr sz="3200">
              <a:solidFill>
                <a:schemeClr val="dk1"/>
              </a:solidFill>
              <a:latin typeface="Calibri"/>
              <a:ea typeface="Calibri"/>
              <a:cs typeface="Calibri"/>
              <a:sym typeface="Calibri"/>
            </a:endParaRPr>
          </a:p>
        </p:txBody>
      </p:sp>
      <p:sp>
        <p:nvSpPr>
          <p:cNvPr id="208" name="Google Shape;208;p9"/>
          <p:cNvSpPr txBox="1"/>
          <p:nvPr/>
        </p:nvSpPr>
        <p:spPr>
          <a:xfrm>
            <a:off x="8566483" y="6015275"/>
            <a:ext cx="3465095" cy="584775"/>
          </a:xfrm>
          <a:prstGeom prst="rect">
            <a:avLst/>
          </a:prstGeom>
          <a:solidFill>
            <a:srgbClr val="EAEAEA"/>
          </a:solid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Calibri"/>
                <a:ea typeface="Calibri"/>
                <a:cs typeface="Calibri"/>
                <a:sym typeface="Calibri"/>
              </a:rPr>
              <a:t>6. ASK TWICE</a:t>
            </a:r>
            <a:endParaRPr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2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2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2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2020-01-19T16:12:53Z</dcterms:created>
  <dc:creator>Melissa Campbell</dc:creator>
</cp:coreProperties>
</file>