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74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>
      <p:cViewPr>
        <p:scale>
          <a:sx n="60" d="100"/>
          <a:sy n="60" d="100"/>
        </p:scale>
        <p:origin x="65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59D73-3E83-4C82-809F-D39B80E2626C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DF460-6EC0-4309-8D74-ED27D51AB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0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1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1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6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7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8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98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8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3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8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299C-6AF6-4D2C-9167-5E056B79ED60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F0010-38E8-411E-878C-8B3C098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8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764706"/>
            <a:ext cx="7772400" cy="849262"/>
          </a:xfrm>
        </p:spPr>
        <p:txBody>
          <a:bodyPr>
            <a:noAutofit/>
          </a:bodyPr>
          <a:lstStyle/>
          <a:p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anose="020B0803040709020204" pitchFamily="34" charset="0"/>
              </a:rPr>
              <a:t>BTEC 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anose="020B0803040709020204" pitchFamily="34" charset="0"/>
              </a:rPr>
              <a:t>Sport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anose="020B0803040709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016" y="2106511"/>
            <a:ext cx="10508566" cy="1224136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anose="020B0803040709020204" pitchFamily="34" charset="0"/>
              </a:rPr>
              <a:t>Unit 2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anose="020B0803040709020204" pitchFamily="34" charset="0"/>
              </a:rPr>
              <a:t>: Fitness 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anose="020B0803040709020204" pitchFamily="34" charset="0"/>
              </a:rPr>
              <a:t>Training and Programming 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anose="020B0803040709020204" pitchFamily="34" charset="0"/>
              </a:rPr>
              <a:t>for Health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anose="020B0803040709020204" pitchFamily="34" charset="0"/>
              </a:rPr>
              <a:t>, Sport and Well-being.</a:t>
            </a:r>
            <a:endParaRPr lang="en-GB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anose="020B0803040709020204" pitchFamily="34" charset="0"/>
            </a:endParaRPr>
          </a:p>
        </p:txBody>
      </p:sp>
      <p:pic>
        <p:nvPicPr>
          <p:cNvPr id="1028" name="Picture 4" descr="http://health.ninemsn.com.au/img/fitness/happybik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8037"/>
          <a:stretch/>
        </p:blipFill>
        <p:spPr bwMode="auto">
          <a:xfrm>
            <a:off x="2207569" y="4343081"/>
            <a:ext cx="3247263" cy="1988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http://www.inspirehealth.com/images/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5" r="62228" b="18893"/>
          <a:stretch/>
        </p:blipFill>
        <p:spPr bwMode="auto">
          <a:xfrm>
            <a:off x="6672064" y="4273571"/>
            <a:ext cx="3384376" cy="1950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0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2" t="63572" r="30431" b="15118"/>
          <a:stretch/>
        </p:blipFill>
        <p:spPr>
          <a:xfrm>
            <a:off x="11069" y="1913861"/>
            <a:ext cx="12180931" cy="24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0850880" cy="85788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Hobo Std" panose="020B0803040709020204" pitchFamily="34" charset="0"/>
              </a:rPr>
              <a:t>B3 </a:t>
            </a:r>
            <a:r>
              <a:rPr lang="en-GB" sz="3600" b="1" dirty="0">
                <a:solidFill>
                  <a:srgbClr val="FF0000"/>
                </a:solidFill>
                <a:latin typeface="Hobo Std" panose="020B0803040709020204" pitchFamily="34" charset="0"/>
              </a:rPr>
              <a:t>Interpreting</a:t>
            </a:r>
            <a:r>
              <a:rPr lang="en-GB" sz="3200" b="1" dirty="0">
                <a:solidFill>
                  <a:srgbClr val="FF0000"/>
                </a:solidFill>
                <a:latin typeface="Hobo Std" panose="020B0803040709020204" pitchFamily="34" charset="0"/>
              </a:rPr>
              <a:t> the results of health monitoring </a:t>
            </a:r>
            <a:r>
              <a:rPr lang="en-GB" sz="3200" b="1" dirty="0" smtClean="0">
                <a:solidFill>
                  <a:srgbClr val="FF0000"/>
                </a:solidFill>
                <a:latin typeface="Hobo Std" panose="020B0803040709020204" pitchFamily="34" charset="0"/>
              </a:rPr>
              <a:t>tests</a:t>
            </a:r>
            <a:endParaRPr lang="en-GB" sz="3200" dirty="0">
              <a:solidFill>
                <a:srgbClr val="FF0000"/>
              </a:solidFill>
              <a:latin typeface="Hobo Std" panose="020B0803040709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5625"/>
            <a:ext cx="11007090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GB" dirty="0" smtClean="0">
                <a:latin typeface="Maiandra GD" panose="020E0502030308020204" pitchFamily="34" charset="0"/>
              </a:rPr>
              <a:t>Be </a:t>
            </a:r>
            <a:r>
              <a:rPr lang="en-GB" dirty="0">
                <a:latin typeface="Maiandra GD" panose="020E0502030308020204" pitchFamily="34" charset="0"/>
              </a:rPr>
              <a:t>able to interpret health monitoring data against health norms and make judgements.</a:t>
            </a:r>
          </a:p>
          <a:p>
            <a:pPr algn="just">
              <a:lnSpc>
                <a:spcPct val="120000"/>
              </a:lnSpc>
            </a:pPr>
            <a:r>
              <a:rPr lang="en-GB" dirty="0" smtClean="0">
                <a:latin typeface="Maiandra GD" panose="020E0502030308020204" pitchFamily="34" charset="0"/>
              </a:rPr>
              <a:t>Interpret </a:t>
            </a:r>
            <a:r>
              <a:rPr lang="en-GB" dirty="0">
                <a:latin typeface="Maiandra GD" panose="020E0502030308020204" pitchFamily="34" charset="0"/>
              </a:rPr>
              <a:t>results against normative data: compare and make judgements </a:t>
            </a:r>
            <a:r>
              <a:rPr lang="en-GB" dirty="0" smtClean="0">
                <a:latin typeface="Maiandra GD" panose="020E0502030308020204" pitchFamily="34" charset="0"/>
              </a:rPr>
              <a:t>against population </a:t>
            </a:r>
            <a:r>
              <a:rPr lang="en-GB" dirty="0">
                <a:latin typeface="Maiandra GD" panose="020E0502030308020204" pitchFamily="34" charset="0"/>
              </a:rPr>
              <a:t>norms, norms for sports performers, norms for elite athletes, </a:t>
            </a:r>
            <a:r>
              <a:rPr lang="en-GB" dirty="0" smtClean="0">
                <a:latin typeface="Maiandra GD" panose="020E0502030308020204" pitchFamily="34" charset="0"/>
              </a:rPr>
              <a:t>accepted health </a:t>
            </a:r>
            <a:r>
              <a:rPr lang="en-GB" dirty="0">
                <a:latin typeface="Maiandra GD" panose="020E0502030308020204" pitchFamily="34" charset="0"/>
              </a:rPr>
              <a:t>ranges</a:t>
            </a:r>
            <a:r>
              <a:rPr lang="en-GB" dirty="0" smtClean="0">
                <a:latin typeface="Maiandra GD" panose="020E0502030308020204" pitchFamily="34" charset="0"/>
              </a:rPr>
              <a:t>.</a:t>
            </a:r>
            <a:endParaRPr lang="en-GB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91" t="31651" r="26784" b="23981"/>
          <a:stretch/>
        </p:blipFill>
        <p:spPr>
          <a:xfrm>
            <a:off x="638063" y="298636"/>
            <a:ext cx="10881309" cy="62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85" t="39815" r="35197" b="12897"/>
          <a:stretch/>
        </p:blipFill>
        <p:spPr>
          <a:xfrm>
            <a:off x="7893791" y="435934"/>
            <a:ext cx="3886038" cy="404154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6518" t="23210" r="5159" b="56720"/>
          <a:stretch/>
        </p:blipFill>
        <p:spPr>
          <a:xfrm>
            <a:off x="424872" y="4595892"/>
            <a:ext cx="11391900" cy="20914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6120" t="6653" r="24926" b="59354"/>
          <a:stretch/>
        </p:blipFill>
        <p:spPr>
          <a:xfrm>
            <a:off x="424872" y="1266747"/>
            <a:ext cx="7405750" cy="321396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/>
          <a:srcRect l="22053" t="61405" r="37951" b="24912"/>
          <a:stretch/>
        </p:blipFill>
        <p:spPr>
          <a:xfrm>
            <a:off x="424872" y="157809"/>
            <a:ext cx="5773909" cy="11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57" t="43396" r="26212" b="22779"/>
          <a:stretch/>
        </p:blipFill>
        <p:spPr>
          <a:xfrm>
            <a:off x="166571" y="1397004"/>
            <a:ext cx="8035057" cy="3627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27" y="1391373"/>
            <a:ext cx="3848435" cy="36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8" y="1888481"/>
            <a:ext cx="4202545" cy="2331894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Hobo Std" panose="020B0803040709020204"/>
              </a:rPr>
              <a:t>Normative Data</a:t>
            </a:r>
            <a:br>
              <a:rPr lang="en-GB" dirty="0" smtClean="0">
                <a:solidFill>
                  <a:srgbClr val="FF0000"/>
                </a:solidFill>
                <a:latin typeface="Hobo Std" panose="020B0803040709020204"/>
              </a:rPr>
            </a:br>
            <a:r>
              <a:rPr lang="en-GB" dirty="0" smtClean="0">
                <a:solidFill>
                  <a:srgbClr val="FF0000"/>
                </a:solidFill>
                <a:latin typeface="Hobo Std" panose="020B0803040709020204"/>
              </a:rPr>
              <a:t>Resting Heart Rate</a:t>
            </a:r>
            <a:endParaRPr lang="en-GB" dirty="0">
              <a:solidFill>
                <a:srgbClr val="FF0000"/>
              </a:solidFill>
              <a:latin typeface="Hobo Std" panose="020B080304070902020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77" t="8352" r="36336" b="17356"/>
          <a:stretch/>
        </p:blipFill>
        <p:spPr>
          <a:xfrm>
            <a:off x="5000897" y="1"/>
            <a:ext cx="7191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13" t="19387" r="36600" b="14705"/>
          <a:stretch/>
        </p:blipFill>
        <p:spPr>
          <a:xfrm>
            <a:off x="250827" y="286759"/>
            <a:ext cx="7592272" cy="6371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7" y="1525009"/>
            <a:ext cx="3961391" cy="39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22" t="9626" r="25553" b="46754"/>
          <a:stretch/>
        </p:blipFill>
        <p:spPr>
          <a:xfrm>
            <a:off x="4387374" y="223284"/>
            <a:ext cx="7601017" cy="425302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27306" t="54507" r="6015" b="22923"/>
          <a:stretch/>
        </p:blipFill>
        <p:spPr>
          <a:xfrm>
            <a:off x="1179213" y="4593265"/>
            <a:ext cx="9931168" cy="210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2" y="1148311"/>
            <a:ext cx="4079158" cy="25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30" t="12779" r="24853" b="52491"/>
          <a:stretch/>
        </p:blipFill>
        <p:spPr>
          <a:xfrm>
            <a:off x="223283" y="404038"/>
            <a:ext cx="7326257" cy="3264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7"/>
          <a:stretch/>
        </p:blipFill>
        <p:spPr>
          <a:xfrm>
            <a:off x="7796370" y="404038"/>
            <a:ext cx="4159636" cy="3019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70" y="3902153"/>
            <a:ext cx="4159636" cy="1125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26" y="3902153"/>
            <a:ext cx="4114794" cy="27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65" t="7046" r="26226" b="17825"/>
          <a:stretch/>
        </p:blipFill>
        <p:spPr>
          <a:xfrm>
            <a:off x="1456658" y="180754"/>
            <a:ext cx="9304653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9745" y="498764"/>
            <a:ext cx="10206181" cy="7171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latin typeface="Hobo Std" panose="020B0803040709020204"/>
              </a:rPr>
              <a:t>B Understand the screening processes for training </a:t>
            </a:r>
            <a:r>
              <a:rPr lang="en-GB" sz="3200" b="1" dirty="0" smtClean="0">
                <a:latin typeface="Hobo Std" panose="020B0803040709020204"/>
              </a:rPr>
              <a:t>programming</a:t>
            </a:r>
            <a:endParaRPr lang="en-GB" sz="4000" dirty="0">
              <a:latin typeface="Hobo Std" panose="020B080304070902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9819" y="1625600"/>
            <a:ext cx="10187708" cy="388850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B1 </a:t>
            </a:r>
            <a:r>
              <a:rPr lang="en-GB" b="1" dirty="0">
                <a:solidFill>
                  <a:srgbClr val="FF0000"/>
                </a:solidFill>
                <a:latin typeface="Maiandra GD" panose="020E0502030308020204" pitchFamily="34" charset="0"/>
              </a:rPr>
              <a:t>Screening Processes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000" dirty="0">
                <a:latin typeface="Maiandra GD" panose="020E0502030308020204" pitchFamily="34" charset="0"/>
              </a:rPr>
              <a:t>Be able to interpret the lifestyle of a selected individual using appropriate screening </a:t>
            </a:r>
            <a:r>
              <a:rPr lang="en-GB" sz="2000" dirty="0" smtClean="0">
                <a:latin typeface="Maiandra GD" panose="020E0502030308020204" pitchFamily="34" charset="0"/>
              </a:rPr>
              <a:t>documentation, and </a:t>
            </a:r>
            <a:r>
              <a:rPr lang="en-GB" sz="2000" dirty="0">
                <a:latin typeface="Maiandra GD" panose="020E0502030308020204" pitchFamily="34" charset="0"/>
              </a:rPr>
              <a:t>know when to refer the individual to a doctor.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000" dirty="0" smtClean="0">
                <a:latin typeface="Maiandra GD" panose="020E0502030308020204" pitchFamily="34" charset="0"/>
              </a:rPr>
              <a:t>• </a:t>
            </a:r>
            <a:r>
              <a:rPr lang="fr-FR" sz="2000" b="1" dirty="0" smtClean="0">
                <a:latin typeface="Maiandra GD" panose="020E0502030308020204" pitchFamily="34" charset="0"/>
              </a:rPr>
              <a:t>Screening </a:t>
            </a:r>
            <a:r>
              <a:rPr lang="fr-FR" sz="2000" b="1" dirty="0">
                <a:latin typeface="Maiandra GD" panose="020E0502030308020204" pitchFamily="34" charset="0"/>
              </a:rPr>
              <a:t>questionnaires</a:t>
            </a:r>
            <a:r>
              <a:rPr lang="fr-FR" sz="2000" dirty="0">
                <a:latin typeface="Maiandra GD" panose="020E0502030308020204" pitchFamily="34" charset="0"/>
              </a:rPr>
              <a:t>: </a:t>
            </a:r>
            <a:r>
              <a:rPr lang="fr-FR" sz="2000" dirty="0" err="1">
                <a:latin typeface="Maiandra GD" panose="020E0502030308020204" pitchFamily="34" charset="0"/>
              </a:rPr>
              <a:t>L</a:t>
            </a:r>
            <a:r>
              <a:rPr lang="fr-FR" sz="2000" dirty="0" err="1" smtClean="0">
                <a:latin typeface="Maiandra GD" panose="020E0502030308020204" pitchFamily="34" charset="0"/>
              </a:rPr>
              <a:t>ifestyle</a:t>
            </a:r>
            <a:r>
              <a:rPr lang="fr-FR" sz="2000" dirty="0" smtClean="0">
                <a:latin typeface="Maiandra GD" panose="020E0502030308020204" pitchFamily="34" charset="0"/>
              </a:rPr>
              <a:t> </a:t>
            </a:r>
            <a:r>
              <a:rPr lang="fr-FR" sz="2000" dirty="0">
                <a:latin typeface="Maiandra GD" panose="020E0502030308020204" pitchFamily="34" charset="0"/>
              </a:rPr>
              <a:t>questionnaires, </a:t>
            </a:r>
            <a:r>
              <a:rPr lang="fr-FR" sz="2000" dirty="0" err="1">
                <a:latin typeface="Maiandra GD" panose="020E0502030308020204" pitchFamily="34" charset="0"/>
              </a:rPr>
              <a:t>physical</a:t>
            </a:r>
            <a:r>
              <a:rPr lang="fr-FR" sz="2000" dirty="0">
                <a:latin typeface="Maiandra GD" panose="020E0502030308020204" pitchFamily="34" charset="0"/>
              </a:rPr>
              <a:t> </a:t>
            </a:r>
            <a:r>
              <a:rPr lang="fr-FR" sz="2000" dirty="0" err="1" smtClean="0">
                <a:latin typeface="Maiandra GD" panose="020E0502030308020204" pitchFamily="34" charset="0"/>
              </a:rPr>
              <a:t>activity</a:t>
            </a:r>
            <a:r>
              <a:rPr lang="fr-FR" sz="2000" dirty="0" smtClean="0">
                <a:latin typeface="Maiandra GD" panose="020E0502030308020204" pitchFamily="34" charset="0"/>
              </a:rPr>
              <a:t> </a:t>
            </a:r>
            <a:r>
              <a:rPr lang="fr-FR" sz="2000" dirty="0" err="1" smtClean="0">
                <a:latin typeface="Maiandra GD" panose="020E0502030308020204" pitchFamily="34" charset="0"/>
              </a:rPr>
              <a:t>readiness</a:t>
            </a:r>
            <a:r>
              <a:rPr lang="fr-FR" sz="2000" dirty="0" smtClean="0">
                <a:latin typeface="Maiandra GD" panose="020E0502030308020204" pitchFamily="34" charset="0"/>
              </a:rPr>
              <a:t> </a:t>
            </a:r>
            <a:r>
              <a:rPr lang="en-GB" sz="2000" dirty="0" smtClean="0">
                <a:latin typeface="Maiandra GD" panose="020E0502030308020204" pitchFamily="34" charset="0"/>
              </a:rPr>
              <a:t>questionnaires </a:t>
            </a:r>
            <a:r>
              <a:rPr lang="en-GB" sz="2000" dirty="0">
                <a:latin typeface="Maiandra GD" panose="020E0502030308020204" pitchFamily="34" charset="0"/>
              </a:rPr>
              <a:t>(PAR-Q).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000" dirty="0">
                <a:latin typeface="Maiandra GD" panose="020E0502030308020204" pitchFamily="34" charset="0"/>
              </a:rPr>
              <a:t>• </a:t>
            </a:r>
            <a:r>
              <a:rPr lang="en-GB" sz="2000" dirty="0" smtClean="0">
                <a:latin typeface="Maiandra GD" panose="020E0502030308020204" pitchFamily="34" charset="0"/>
              </a:rPr>
              <a:t>   </a:t>
            </a:r>
            <a:r>
              <a:rPr lang="en-GB" sz="2000" b="1" dirty="0" smtClean="0">
                <a:latin typeface="Maiandra GD" panose="020E0502030308020204" pitchFamily="34" charset="0"/>
              </a:rPr>
              <a:t>Legal </a:t>
            </a:r>
            <a:r>
              <a:rPr lang="en-GB" sz="2000" b="1" dirty="0">
                <a:latin typeface="Maiandra GD" panose="020E0502030308020204" pitchFamily="34" charset="0"/>
              </a:rPr>
              <a:t>considerations</a:t>
            </a:r>
            <a:r>
              <a:rPr lang="en-GB" sz="2000" dirty="0">
                <a:latin typeface="Maiandra GD" panose="020E0502030308020204" pitchFamily="34" charset="0"/>
              </a:rPr>
              <a:t>: </a:t>
            </a:r>
            <a:r>
              <a:rPr lang="en-GB" sz="2000" dirty="0" smtClean="0">
                <a:latin typeface="Maiandra GD" panose="020E0502030308020204" pitchFamily="34" charset="0"/>
              </a:rPr>
              <a:t>Informed </a:t>
            </a:r>
            <a:r>
              <a:rPr lang="en-GB" sz="2000" dirty="0">
                <a:latin typeface="Maiandra GD" panose="020E0502030308020204" pitchFamily="34" charset="0"/>
              </a:rPr>
              <a:t>consent form, data protection, client confidentiality</a:t>
            </a:r>
            <a:r>
              <a:rPr lang="en-GB" sz="2000" dirty="0" smtClean="0">
                <a:latin typeface="Maiandra GD" panose="020E0502030308020204" pitchFamily="34" charset="0"/>
              </a:rPr>
              <a:t>.</a:t>
            </a:r>
            <a:endParaRPr lang="en-GB" sz="2000" dirty="0">
              <a:latin typeface="Maiandra GD" panose="020E0502030308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63" y="4722564"/>
            <a:ext cx="2458027" cy="16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72" y="1431636"/>
            <a:ext cx="10706528" cy="474532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rgbClr val="FF0000"/>
                </a:solidFill>
                <a:latin typeface="Maiandra GD" panose="020E0502030308020204" pitchFamily="34" charset="0"/>
              </a:rPr>
              <a:t>B2 Health monitoring tests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Maiandra GD" panose="020E0502030308020204" pitchFamily="34" charset="0"/>
              </a:rPr>
              <a:t>Be able to interpret health monitoring results of a selected individual using normative data and make appropriate recommendations.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Maiandra GD" panose="020E0502030308020204" pitchFamily="34" charset="0"/>
              </a:rPr>
              <a:t>• Blood pressure.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Maiandra GD" panose="020E0502030308020204" pitchFamily="34" charset="0"/>
              </a:rPr>
              <a:t>• Resting heart rate.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Maiandra GD" panose="020E0502030308020204" pitchFamily="34" charset="0"/>
              </a:rPr>
              <a:t>• Body mass index (BMI).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Maiandra GD" panose="020E0502030308020204" pitchFamily="34" charset="0"/>
              </a:rPr>
              <a:t>• Waist to hip ratio.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rgbClr val="FF0000"/>
                </a:solidFill>
                <a:latin typeface="Maiandra GD" panose="020E0502030308020204" pitchFamily="34" charset="0"/>
              </a:rPr>
              <a:t>B3 Interpreting the results of health monitoring tests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Maiandra GD" panose="020E0502030308020204" pitchFamily="34" charset="0"/>
              </a:rPr>
              <a:t>Be able to interpret health monitoring data against health norms and make judgements.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Maiandra GD" panose="020E0502030308020204" pitchFamily="34" charset="0"/>
              </a:rPr>
              <a:t>• Interpret results against normative data: compare and make judgements against population norms, norms for sports performers, norms for elite athletes, accepted health ranges.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511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Hobo Std" panose="020B0803040709020204"/>
              </a:rPr>
              <a:t>B Understand the screening processes for training </a:t>
            </a:r>
            <a:r>
              <a:rPr lang="en-GB" sz="3200" b="1" dirty="0" smtClean="0">
                <a:latin typeface="Hobo Std" panose="020B0803040709020204"/>
              </a:rPr>
              <a:t>programming</a:t>
            </a:r>
            <a:endParaRPr lang="en-GB" sz="4000" dirty="0">
              <a:latin typeface="Hobo Std" panose="020B0803040709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98" y="2804551"/>
            <a:ext cx="1914814" cy="1274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3" y="2707742"/>
            <a:ext cx="2309090" cy="14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Maiandra GD" panose="020E0502030308020204" pitchFamily="34" charset="0"/>
              </a:rPr>
              <a:t>B1 Screening </a:t>
            </a:r>
            <a:r>
              <a:rPr lang="en-GB" sz="40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Processes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982"/>
            <a:ext cx="10515600" cy="4809981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latin typeface="Maiandra GD" panose="020E0502030308020204" pitchFamily="34" charset="0"/>
              </a:rPr>
              <a:t>Lifestyle questionnaires.</a:t>
            </a:r>
          </a:p>
          <a:p>
            <a:pPr marL="0" indent="0">
              <a:buNone/>
            </a:pPr>
            <a:r>
              <a:rPr lang="en-GB" sz="2400" dirty="0" smtClean="0">
                <a:latin typeface="Maiandra GD" panose="020E0502030308020204" pitchFamily="34" charset="0"/>
              </a:rPr>
              <a:t>When designing a training programme, you need to know about the client’s lifestyle factors which will influence how you plan the programme.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Write down a list of questions you would ask a client to get a full picture of their lifestyle.</a:t>
            </a:r>
            <a:endParaRPr lang="en-GB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97" y="4295115"/>
            <a:ext cx="3761140" cy="2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Hobo Std"/>
              </a:rPr>
              <a:t>PAR-Q</a:t>
            </a:r>
            <a:endParaRPr lang="en-GB" dirty="0">
              <a:solidFill>
                <a:srgbClr val="FF0000"/>
              </a:solidFill>
              <a:latin typeface="Hobo Std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57" t="27050" r="27098" b="29898"/>
          <a:stretch/>
        </p:blipFill>
        <p:spPr>
          <a:xfrm>
            <a:off x="2171699" y="1357746"/>
            <a:ext cx="8585063" cy="52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04" t="12172" r="13446" b="15020"/>
          <a:stretch/>
        </p:blipFill>
        <p:spPr>
          <a:xfrm>
            <a:off x="214805" y="221672"/>
            <a:ext cx="6309820" cy="6234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271" t="49444" r="14688" b="22500"/>
          <a:stretch/>
        </p:blipFill>
        <p:spPr>
          <a:xfrm>
            <a:off x="6714835" y="221672"/>
            <a:ext cx="5284544" cy="20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Hobo Std"/>
              </a:rPr>
              <a:t>Legal Requirements</a:t>
            </a:r>
            <a:endParaRPr lang="en-GB" dirty="0">
              <a:solidFill>
                <a:srgbClr val="FF0000"/>
              </a:solidFill>
              <a:latin typeface="Hobo Std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10" t="43603" r="28147" b="24469"/>
          <a:stretch/>
        </p:blipFill>
        <p:spPr>
          <a:xfrm>
            <a:off x="838200" y="1663008"/>
            <a:ext cx="10501931" cy="48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Hobo Std" panose="020B0803040709020204" pitchFamily="34" charset="0"/>
              </a:rPr>
              <a:t>B2 Health monitoring </a:t>
            </a:r>
            <a:r>
              <a:rPr lang="en-GB" b="1" dirty="0" smtClean="0">
                <a:solidFill>
                  <a:srgbClr val="FF0000"/>
                </a:solidFill>
                <a:latin typeface="Hobo Std" panose="020B0803040709020204" pitchFamily="34" charset="0"/>
              </a:rPr>
              <a:t>tests</a:t>
            </a:r>
            <a:endParaRPr lang="en-GB" dirty="0">
              <a:solidFill>
                <a:srgbClr val="FF0000"/>
              </a:solidFill>
              <a:latin typeface="Hobo Std" panose="020B0803040709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" y="1428750"/>
            <a:ext cx="11269980" cy="523494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latin typeface="Maiandra GD" panose="020E0502030308020204" pitchFamily="34" charset="0"/>
              </a:rPr>
              <a:t>Be </a:t>
            </a:r>
            <a:r>
              <a:rPr lang="en-GB" dirty="0">
                <a:latin typeface="Maiandra GD" panose="020E0502030308020204" pitchFamily="34" charset="0"/>
              </a:rPr>
              <a:t>able to interpret health monitoring results of a selected individual using normative </a:t>
            </a:r>
            <a:r>
              <a:rPr lang="en-GB" dirty="0" smtClean="0">
                <a:latin typeface="Maiandra GD" panose="020E0502030308020204" pitchFamily="34" charset="0"/>
              </a:rPr>
              <a:t>data and </a:t>
            </a:r>
            <a:r>
              <a:rPr lang="en-GB" dirty="0">
                <a:latin typeface="Maiandra GD" panose="020E0502030308020204" pitchFamily="34" charset="0"/>
              </a:rPr>
              <a:t>make appropriate recommendations.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Maiandra GD" panose="020E0502030308020204" pitchFamily="34" charset="0"/>
              </a:rPr>
              <a:t>Blood </a:t>
            </a:r>
            <a:r>
              <a:rPr lang="en-GB" dirty="0">
                <a:latin typeface="Maiandra GD" panose="020E0502030308020204" pitchFamily="34" charset="0"/>
              </a:rPr>
              <a:t>pressure.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Maiandra GD" panose="020E0502030308020204" pitchFamily="34" charset="0"/>
              </a:rPr>
              <a:t>Resting </a:t>
            </a:r>
            <a:r>
              <a:rPr lang="en-GB" dirty="0">
                <a:latin typeface="Maiandra GD" panose="020E0502030308020204" pitchFamily="34" charset="0"/>
              </a:rPr>
              <a:t>heart rate.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Maiandra GD" panose="020E0502030308020204" pitchFamily="34" charset="0"/>
              </a:rPr>
              <a:t>Body </a:t>
            </a:r>
            <a:r>
              <a:rPr lang="en-GB" dirty="0">
                <a:latin typeface="Maiandra GD" panose="020E0502030308020204" pitchFamily="34" charset="0"/>
              </a:rPr>
              <a:t>mass index (BMI).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Maiandra GD" panose="020E0502030308020204" pitchFamily="34" charset="0"/>
              </a:rPr>
              <a:t>Waist </a:t>
            </a:r>
            <a:r>
              <a:rPr lang="en-GB" dirty="0">
                <a:latin typeface="Maiandra GD" panose="020E0502030308020204" pitchFamily="34" charset="0"/>
              </a:rPr>
              <a:t>to hip ratio</a:t>
            </a:r>
            <a:r>
              <a:rPr lang="en-GB" dirty="0" smtClean="0">
                <a:latin typeface="Maiandra GD" panose="020E0502030308020204" pitchFamily="34" charset="0"/>
              </a:rPr>
              <a:t>.</a:t>
            </a:r>
            <a:endParaRPr lang="en-GB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71" t="8564" r="29702" b="35881"/>
          <a:stretch/>
        </p:blipFill>
        <p:spPr>
          <a:xfrm>
            <a:off x="286328" y="258619"/>
            <a:ext cx="8941220" cy="6345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73" y="258619"/>
            <a:ext cx="220980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73" y="2050476"/>
            <a:ext cx="2209800" cy="2877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0645" y="4735552"/>
            <a:ext cx="16148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331</Words>
  <Application>Microsoft Office PowerPoint</Application>
  <PresentationFormat>Widescreen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Hobo Std</vt:lpstr>
      <vt:lpstr>Maiandra GD</vt:lpstr>
      <vt:lpstr>Office Theme</vt:lpstr>
      <vt:lpstr>BTEC Sport </vt:lpstr>
      <vt:lpstr>B Understand the screening processes for training programming</vt:lpstr>
      <vt:lpstr>B Understand the screening processes for training programming</vt:lpstr>
      <vt:lpstr>B1 Screening Processes</vt:lpstr>
      <vt:lpstr>PAR-Q</vt:lpstr>
      <vt:lpstr>PowerPoint Presentation</vt:lpstr>
      <vt:lpstr>Legal Requirements</vt:lpstr>
      <vt:lpstr>B2 Health monitoring tests</vt:lpstr>
      <vt:lpstr>PowerPoint Presentation</vt:lpstr>
      <vt:lpstr>PowerPoint Presentation</vt:lpstr>
      <vt:lpstr>B3 Interpreting the results of health monitoring tests</vt:lpstr>
      <vt:lpstr>PowerPoint Presentation</vt:lpstr>
      <vt:lpstr>PowerPoint Presentation</vt:lpstr>
      <vt:lpstr>PowerPoint Presentation</vt:lpstr>
      <vt:lpstr>Normative Data Resting Heart Rate</vt:lpstr>
      <vt:lpstr>PowerPoint Presentation</vt:lpstr>
      <vt:lpstr>PowerPoint Presentation</vt:lpstr>
      <vt:lpstr>PowerPoint Presentation</vt:lpstr>
      <vt:lpstr>PowerPoint Presentation</vt:lpstr>
    </vt:vector>
  </TitlesOfParts>
  <Company>Archbishop Holgates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Beard</dc:creator>
  <cp:lastModifiedBy>Melissa Beard</cp:lastModifiedBy>
  <cp:revision>26</cp:revision>
  <cp:lastPrinted>2017-10-04T11:23:34Z</cp:lastPrinted>
  <dcterms:created xsi:type="dcterms:W3CDTF">2017-10-03T13:27:22Z</dcterms:created>
  <dcterms:modified xsi:type="dcterms:W3CDTF">2017-10-17T21:16:05Z</dcterms:modified>
</cp:coreProperties>
</file>